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93" r:id="rId5"/>
    <p:sldId id="2443" r:id="rId6"/>
    <p:sldId id="269" r:id="rId7"/>
    <p:sldId id="259" r:id="rId8"/>
    <p:sldId id="285" r:id="rId9"/>
    <p:sldId id="310" r:id="rId10"/>
    <p:sldId id="305" r:id="rId11"/>
    <p:sldId id="314" r:id="rId12"/>
    <p:sldId id="315" r:id="rId13"/>
    <p:sldId id="311" r:id="rId14"/>
    <p:sldId id="276" r:id="rId15"/>
    <p:sldId id="2454" r:id="rId16"/>
    <p:sldId id="265" r:id="rId17"/>
    <p:sldId id="282" r:id="rId18"/>
    <p:sldId id="289" r:id="rId19"/>
    <p:sldId id="2449" r:id="rId20"/>
    <p:sldId id="2451" r:id="rId21"/>
    <p:sldId id="2453" r:id="rId22"/>
    <p:sldId id="263" r:id="rId23"/>
    <p:sldId id="2452" r:id="rId2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6585A4"/>
    <a:srgbClr val="4C89EF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D409-9346-2941-A38A-18074BB5C217}" v="2" dt="2024-02-08T08:40:45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007"/>
  </p:normalViewPr>
  <p:slideViewPr>
    <p:cSldViewPr snapToGrid="0">
      <p:cViewPr varScale="1">
        <p:scale>
          <a:sx n="104" d="100"/>
          <a:sy n="104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90B5-6746-DC46-9AA9-670C3E506379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3F759-2E42-6B41-9AD7-45994E8FEDB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365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87754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b="0" i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Appreciate that Nigeria may be different</a:t>
            </a:r>
            <a:br>
              <a:rPr lang="en-GB" sz="2800" b="0" i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</a:br>
            <a:endParaRPr lang="en-GB" sz="2800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GB" sz="4000" b="0" dirty="0">
                <a:effectLst/>
              </a:rPr>
              <a:t>National Vaccine Immunization Program (NVIP)</a:t>
            </a:r>
            <a:br>
              <a:rPr lang="en-GB" sz="4000" b="0" dirty="0">
                <a:effectLst/>
              </a:rPr>
            </a:br>
            <a:r>
              <a:rPr lang="en-GB" sz="4000" b="0" dirty="0">
                <a:effectLst/>
              </a:rPr>
              <a:t>Mission for Essential Drugs and Supplies (MEDS)</a:t>
            </a:r>
            <a:br>
              <a:rPr lang="en-GB" sz="4000" b="0" dirty="0">
                <a:effectLst/>
              </a:rPr>
            </a:br>
            <a:r>
              <a:rPr lang="en-GB" sz="4000" b="0" dirty="0">
                <a:effectLst/>
              </a:rPr>
              <a:t>Kenya Medical Supplies Agency (KEMSA)</a:t>
            </a:r>
          </a:p>
          <a:p>
            <a:endParaRPr lang="en-GB" sz="2800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r>
              <a:rPr lang="en-GB" sz="4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NVIP is responsible for all the routine vaccines used in the Expanded Program for Immunization (EPI), whereas KEMSA and MEDs mainly support medical supplies including non-routine vaccines for public and private health facilities respectively.</a:t>
            </a:r>
          </a:p>
          <a:p>
            <a:endParaRPr lang="en-GB" sz="4000" b="0" i="0" kern="0" dirty="0">
              <a:solidFill>
                <a:srgbClr val="21212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Quantify appropriate minimum stock thresholds that can enhance the readiness and capacity of healthcare facilities to respond promptly in the case of a resurgence</a:t>
            </a:r>
            <a:r>
              <a:rPr lang="en-KE" dirty="0">
                <a:effectLst/>
              </a:rPr>
              <a:t> </a:t>
            </a:r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1084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Gavi’s portfolio has grown over time &amp; added rabies PEP from 2021</a:t>
            </a:r>
            <a:endParaRPr lang="en-KE" dirty="0"/>
          </a:p>
          <a:p>
            <a:r>
              <a:rPr lang="en-KE" dirty="0"/>
              <a:t>KE in a “funny place”</a:t>
            </a:r>
          </a:p>
          <a:p>
            <a:r>
              <a:rPr lang="en-KE" dirty="0"/>
              <a:t>However, there is still a real opportunity for Kenya – bring in training &amp; support; This will also help KE tap into other resources on dog vaccines</a:t>
            </a:r>
          </a:p>
          <a:p>
            <a:r>
              <a:rPr lang="en-KE" dirty="0"/>
              <a:t>Next steps: How would countries stock/ distribute vaccines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2331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/>
              <a:t>We are working with colleagues from Kenya who as part of the national strategy, are thinking of how to co-ordinate vaccine rollout. This is taking into account the diversity across the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2170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Gavi investment</a:t>
            </a:r>
          </a:p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96988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0A53-475E-A30B-5ED0-F8D37489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EA18F-C6E0-ED4F-F554-07A95F77C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2C1C3-E0CF-FF53-95A5-6469BA68C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3D11C-10C5-0065-E060-3AF49B5FC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20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674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8715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Have not been parametrized, mapped, and used predictively examine the potential impacts of prevention strategies on rabies control </a:t>
            </a:r>
            <a:endParaRPr lang="en-KE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2035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Number 4 – falls within aim of the workshop – to establish genomics as a tool for rabies surveillance and monitoring.</a:t>
            </a:r>
          </a:p>
          <a:p>
            <a:r>
              <a:rPr lang="en-KE" dirty="0"/>
              <a:t>Rabies could be speading between states. Wh</a:t>
            </a:r>
            <a:r>
              <a:rPr lang="en-GB" dirty="0"/>
              <a:t>at actions need to be coordinated across states and with neighbouring countries,</a:t>
            </a:r>
            <a:r>
              <a:rPr lang="en-KE" dirty="0"/>
              <a:t> ie as a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824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 Tanzania, where patients pay for PEP, only 1/5 of rabid bite victims go to a hospital for care </a:t>
            </a:r>
            <a:r>
              <a:rPr lang="en-GB" sz="2800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bc</a:t>
            </a:r>
            <a:r>
              <a:rPr lang="en-GB" sz="28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the costs are too </a:t>
            </a:r>
            <a:r>
              <a:rPr lang="en-GB" sz="2800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>
                <a:solidFill>
                  <a:srgbClr val="242424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 admin can cushion these costs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>
                <a:solidFill>
                  <a:srgbClr val="242424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PEP free of charge with help of Gavi investment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>
                <a:solidFill>
                  <a:srgbClr val="242424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Scaling up MDV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5857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Pemba – annual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3313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/>
              <a:t>Achieved in Pemba, but resurgence once MDV efforts declined.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9140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We are taking this </a:t>
            </a:r>
            <a:r>
              <a:rPr lang="en-GB" b="0" i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modeling</a:t>
            </a:r>
            <a:r>
              <a:rPr lang="en-GB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framework and developing it into a planning tool - this is a work in progress but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E"/>
              <a:t>Is this the kind of tool you see yourselves using to plan rabies control? </a:t>
            </a:r>
            <a:r>
              <a:rPr lang="en-GB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Take a look at the QR code and I welcome feedback</a:t>
            </a:r>
            <a:r>
              <a:rPr lang="en-KE"/>
              <a:t> </a:t>
            </a:r>
            <a:r>
              <a:rPr lang="en-KE">
                <a:sym typeface="Wingdings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4134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2DEB-EC5B-BF7B-6F55-4F7B6DEDC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4ACC1-A6CF-9861-7E34-496486ED9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55D27-7616-03DF-0EB5-D85069F49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0B388-A971-719A-58D2-6BA366C8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3F759-2E42-6B41-9AD7-45994E8FEDB0}" type="slidenum">
              <a:rPr lang="en-KE" smtClean="0"/>
              <a:t>12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6005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5738-9840-7322-DF4A-5105386DE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84E61-9E12-FEFA-002B-542972A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D251-0CC6-B9F5-B11F-35289D17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ED4B0-BBA9-16BB-DBBF-992DABA0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45C5A-BF6C-8460-6212-76B76ABB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4065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5153-389E-33F2-2EEC-2D311651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7605E-DFC2-B310-5138-C4FA8A478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0C8E-29B9-5B0D-74F5-D4F51CAD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1038D-B089-9174-1137-DB90EC66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8BEA-204E-1F2A-46AE-30794F71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9624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DC1D6-0E21-F547-5B3B-998191AAA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1EE2A-0A86-9D97-BFBE-26D9345C2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06A4E-D6CE-1DB0-E2B5-0FC326A5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78E1-7BD6-016A-F537-2261616F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09EB-D35E-6738-1349-6669579A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5251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5F9E-9ADF-86F6-5935-3AD21E78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DC8B8-7BF4-4BA5-C695-83C751FE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F367-4F95-A8E6-32E1-118EF043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A81C-6E42-3619-42D6-D5C11290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D63A3-86F8-C5C5-107B-32094C54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9350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A918-00AC-64EC-FFA9-1FB0DC85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9138B-DAA4-130D-5D94-8B16E200C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E814-2B7D-FE70-C725-C2224564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75090-EEA3-C508-02E3-C51E6FDD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1093-D0B2-4B08-2C46-CDBF0939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6509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B3BE-C193-0DB1-69ED-C67E291B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BB53-87A3-1BDF-65AC-40755AE92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441B9-5E5C-776B-D0BB-E28A30CE2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0C72C-B1A8-4CC7-BCDF-53238754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2F533-52F6-6A66-8124-F99EDEC7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32429-AEBC-BF15-1470-633FAF20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7108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FE77-A566-B65A-865A-9F898D69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C0B6D-6CFB-3EE0-BA24-1224C8E27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5F9EB-95BE-89DC-5D40-498C25730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DC87B-2C67-18E9-966B-A81CE29B9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2B9E1-5CCE-EF67-121A-505B2B4CF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58926-C83D-0589-DD4C-3226A080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5F529-D3A8-1E12-3F62-09964126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79225-1DD6-FCA3-5CB7-EA2F9EAD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4685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0AFB-22AD-D80A-3FE7-3D16F74E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9A8CF-55E8-CCAF-2253-F8519AAF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0219-86EE-A44F-1BD9-FC78BA70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6280B-012C-92F1-A3A9-86CAC923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6816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69166-5306-3F6F-92C6-92C7ACE6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4B908-16CB-157E-B66F-C5A4FADD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18257-B29F-2C33-264A-3A3B9A69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986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6781-F657-D412-A2D5-DACF9C47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AA27-4EAA-4E2E-91A2-63B709C1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9902B-361C-8EEF-BB39-CE3072F18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52248-05EC-D3BD-8646-CA0C2BEC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8E7A-7489-9FC1-D006-61C7032A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8D05C-FBCA-9314-5D8D-96023E85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080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A4B7-028C-F53A-1C2E-A732F8A6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C375E-0E2D-D96A-BA9F-235169791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246B8-0B71-C588-0C15-B004B02A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99542-C12B-B649-FB07-D9089DCE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F6F8F-B527-030F-FD34-BB2F42E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0BBF1-7D37-DC81-BFA8-4C8AC847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650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8064F-6BF2-4EBC-C80D-C00FD5B8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A9FC4-A76A-1C9E-AA73-6ACC1DF00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BE4C0-A142-1629-2556-42FD377D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BDDF-BB4A-9349-8DB5-4344D4ACE02F}" type="datetimeFigureOut">
              <a:rPr lang="en-KE" smtClean="0"/>
              <a:t>08/02/2024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5DBD1-599F-7CF2-BC56-365EF6C37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AC2A-CD1B-3175-A65D-FC382D8B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EE649-28DE-7A46-BF9A-A973507F31D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7129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rWcMq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drawing of a dog&#10;&#10;Description automatically generated">
            <a:extLst>
              <a:ext uri="{FF2B5EF4-FFF2-40B4-BE49-F238E27FC236}">
                <a16:creationId xmlns:a16="http://schemas.microsoft.com/office/drawing/2014/main" id="{185974DC-7A9F-04F6-A9C9-E5CD81216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3" r="9089" b="5674"/>
          <a:stretch/>
        </p:blipFill>
        <p:spPr>
          <a:xfrm>
            <a:off x="4736892" y="0"/>
            <a:ext cx="7455108" cy="64049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6B032-FC88-2BE4-3C66-811733B10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771988"/>
            <a:ext cx="4948459" cy="3276852"/>
          </a:xfrm>
        </p:spPr>
        <p:txBody>
          <a:bodyPr anchor="b">
            <a:normAutofit/>
          </a:bodyPr>
          <a:lstStyle/>
          <a:p>
            <a:pPr algn="l"/>
            <a:r>
              <a:rPr lang="en-GB" sz="4400">
                <a:solidFill>
                  <a:schemeClr val="bg1"/>
                </a:solidFill>
              </a:rPr>
              <a:t>A framework for predicting the impacts of rabies control and prevention strategies</a:t>
            </a:r>
            <a:endParaRPr lang="en-KE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3A384-0748-B530-0DCC-3ADB463F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930" y="4546920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KE">
                <a:solidFill>
                  <a:schemeClr val="bg1"/>
                </a:solidFill>
              </a:rPr>
              <a:t>Martha Luka</a:t>
            </a:r>
          </a:p>
          <a:p>
            <a:pPr algn="l"/>
            <a:r>
              <a:rPr lang="en-KE">
                <a:solidFill>
                  <a:schemeClr val="bg1"/>
                </a:solidFill>
              </a:rPr>
              <a:t>12/02/2024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8AE1E7-324E-AAB2-67A5-AC002E33A46C}"/>
              </a:ext>
            </a:extLst>
          </p:cNvPr>
          <p:cNvSpPr txBox="1">
            <a:spLocks/>
          </p:cNvSpPr>
          <p:nvPr/>
        </p:nvSpPr>
        <p:spPr>
          <a:xfrm>
            <a:off x="477980" y="6025956"/>
            <a:ext cx="7889994" cy="56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KE">
                <a:solidFill>
                  <a:schemeClr val="bg1"/>
                </a:solidFill>
              </a:rPr>
              <a:t>Katie Hampson | Dan Haydon | Elaine Ferguson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8A3D0-6335-8DEF-99FF-E6B81A3E8CFD}"/>
              </a:ext>
            </a:extLst>
          </p:cNvPr>
          <p:cNvSpPr txBox="1"/>
          <p:nvPr/>
        </p:nvSpPr>
        <p:spPr>
          <a:xfrm>
            <a:off x="8367974" y="6025956"/>
            <a:ext cx="3846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400" dirty="0"/>
              <a:t>m.luka.1@research.gla.ac</a:t>
            </a:r>
            <a:r>
              <a:rPr lang="en-KE" sz="2400"/>
              <a:t>.uk</a:t>
            </a:r>
            <a:r>
              <a:rPr lang="en-K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79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BF5553A-31CC-AE29-AA0C-C0CE01F35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7" t="2982"/>
          <a:stretch/>
        </p:blipFill>
        <p:spPr>
          <a:xfrm>
            <a:off x="768241" y="1371805"/>
            <a:ext cx="10655518" cy="51964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D102144-95B4-89BE-503B-0D45163A9D7A}"/>
              </a:ext>
            </a:extLst>
          </p:cNvPr>
          <p:cNvSpPr txBox="1">
            <a:spLocks/>
          </p:cNvSpPr>
          <p:nvPr/>
        </p:nvSpPr>
        <p:spPr>
          <a:xfrm>
            <a:off x="855526" y="446519"/>
            <a:ext cx="10271850" cy="85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>
                <a:solidFill>
                  <a:srgbClr val="0E101A"/>
                </a:solidFill>
                <a:ea typeface="Times New Roman" panose="02020603050405020304" pitchFamily="18" charset="0"/>
              </a:rPr>
              <a:t>Web interface for planning IBCM implementation</a:t>
            </a:r>
            <a:endParaRPr lang="en-KE" sz="4000"/>
          </a:p>
        </p:txBody>
      </p:sp>
    </p:spTree>
    <p:extLst>
      <p:ext uri="{BB962C8B-B14F-4D97-AF65-F5344CB8AC3E}">
        <p14:creationId xmlns:p14="http://schemas.microsoft.com/office/powerpoint/2010/main" val="124425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9E33EC73-8D65-3C5F-5290-BEAA04D3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b="6349"/>
          <a:stretch/>
        </p:blipFill>
        <p:spPr bwMode="auto">
          <a:xfrm>
            <a:off x="573115" y="1453296"/>
            <a:ext cx="11503117" cy="4825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15029C-331A-54F9-1259-EEFCF2B0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304165"/>
            <a:ext cx="10271850" cy="1149131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0E101A"/>
                </a:solidFill>
                <a:ea typeface="Times New Roman" panose="02020603050405020304" pitchFamily="18" charset="0"/>
              </a:rPr>
              <a:t>Dashboard for forecasting policy impacts</a:t>
            </a:r>
            <a:endParaRPr lang="en-KE" sz="4000"/>
          </a:p>
        </p:txBody>
      </p:sp>
    </p:spTree>
    <p:extLst>
      <p:ext uri="{BB962C8B-B14F-4D97-AF65-F5344CB8AC3E}">
        <p14:creationId xmlns:p14="http://schemas.microsoft.com/office/powerpoint/2010/main" val="373348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747A-B087-874E-45A8-D7CBC9AF4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>
            <a:extLst>
              <a:ext uri="{FF2B5EF4-FFF2-40B4-BE49-F238E27FC236}">
                <a16:creationId xmlns:a16="http://schemas.microsoft.com/office/drawing/2014/main" id="{BC9E712C-68A8-8D64-D847-C6FE0FFE2558}"/>
              </a:ext>
            </a:extLst>
          </p:cNvPr>
          <p:cNvSpPr/>
          <p:nvPr/>
        </p:nvSpPr>
        <p:spPr>
          <a:xfrm>
            <a:off x="801192" y="1681223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AD32E34E-6226-9D9B-146D-174A022B7496}"/>
              </a:ext>
            </a:extLst>
          </p:cNvPr>
          <p:cNvSpPr/>
          <p:nvPr/>
        </p:nvSpPr>
        <p:spPr>
          <a:xfrm>
            <a:off x="3416489" y="1681223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058D92DB-1EED-DE5A-C4B8-76EEE2E080B1}"/>
              </a:ext>
            </a:extLst>
          </p:cNvPr>
          <p:cNvSpPr/>
          <p:nvPr/>
        </p:nvSpPr>
        <p:spPr>
          <a:xfrm>
            <a:off x="6031786" y="1681223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C4D8EB2-777E-3AAD-85F5-4F1129F625B9}"/>
              </a:ext>
            </a:extLst>
          </p:cNvPr>
          <p:cNvSpPr/>
          <p:nvPr/>
        </p:nvSpPr>
        <p:spPr>
          <a:xfrm>
            <a:off x="8647083" y="1681223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083FDA-D98C-BBE6-F46D-F2CF11CB9E96}"/>
              </a:ext>
            </a:extLst>
          </p:cNvPr>
          <p:cNvSpPr/>
          <p:nvPr/>
        </p:nvSpPr>
        <p:spPr>
          <a:xfrm>
            <a:off x="2046993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BADF7D-CAD2-5FAC-BDD1-BB891EEBB9E2}"/>
              </a:ext>
            </a:extLst>
          </p:cNvPr>
          <p:cNvSpPr/>
          <p:nvPr/>
        </p:nvSpPr>
        <p:spPr>
          <a:xfrm>
            <a:off x="4662290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C11B79-143A-AE18-BBBE-24A53001AFBC}"/>
              </a:ext>
            </a:extLst>
          </p:cNvPr>
          <p:cNvSpPr/>
          <p:nvPr/>
        </p:nvSpPr>
        <p:spPr>
          <a:xfrm>
            <a:off x="7277586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77C0E-7847-73F7-5B39-4BD6455C6EEE}"/>
              </a:ext>
            </a:extLst>
          </p:cNvPr>
          <p:cNvSpPr/>
          <p:nvPr/>
        </p:nvSpPr>
        <p:spPr>
          <a:xfrm>
            <a:off x="9892883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10294-9988-D8A5-3AE9-2B6473E667EE}"/>
              </a:ext>
            </a:extLst>
          </p:cNvPr>
          <p:cNvCxnSpPr>
            <a:cxnSpLocks/>
          </p:cNvCxnSpPr>
          <p:nvPr/>
        </p:nvCxnSpPr>
        <p:spPr>
          <a:xfrm>
            <a:off x="2173055" y="196301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4E64A84-F466-99CC-8522-ADA6F572BF45}"/>
              </a:ext>
            </a:extLst>
          </p:cNvPr>
          <p:cNvSpPr/>
          <p:nvPr/>
        </p:nvSpPr>
        <p:spPr>
          <a:xfrm>
            <a:off x="1543468" y="2741623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3B4E8-92E5-D78A-A032-6B8A5D57B9B4}"/>
              </a:ext>
            </a:extLst>
          </p:cNvPr>
          <p:cNvGrpSpPr/>
          <p:nvPr/>
        </p:nvGrpSpPr>
        <p:grpSpPr>
          <a:xfrm>
            <a:off x="4581541" y="3191103"/>
            <a:ext cx="428765" cy="441085"/>
            <a:chOff x="7048500" y="1387475"/>
            <a:chExt cx="276226" cy="284163"/>
          </a:xfrm>
          <a:solidFill>
            <a:srgbClr val="6585A4"/>
          </a:solidFill>
        </p:grpSpPr>
        <p:sp>
          <p:nvSpPr>
            <p:cNvPr id="32" name="Freeform 4357">
              <a:extLst>
                <a:ext uri="{FF2B5EF4-FFF2-40B4-BE49-F238E27FC236}">
                  <a16:creationId xmlns:a16="http://schemas.microsoft.com/office/drawing/2014/main" id="{11BC10D5-6678-D100-1638-0F312BCFB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358">
              <a:extLst>
                <a:ext uri="{FF2B5EF4-FFF2-40B4-BE49-F238E27FC236}">
                  <a16:creationId xmlns:a16="http://schemas.microsoft.com/office/drawing/2014/main" id="{99F875ED-BECB-CA2F-B692-F4745F913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9A712C-C982-7056-5C39-F4F85BC661D8}"/>
              </a:ext>
            </a:extLst>
          </p:cNvPr>
          <p:cNvGrpSpPr/>
          <p:nvPr/>
        </p:nvGrpSpPr>
        <p:grpSpPr>
          <a:xfrm>
            <a:off x="7259165" y="3141501"/>
            <a:ext cx="393260" cy="365015"/>
            <a:chOff x="4319588" y="2505075"/>
            <a:chExt cx="287338" cy="266700"/>
          </a:xfrm>
          <a:solidFill>
            <a:srgbClr val="FFBE00"/>
          </a:solidFill>
        </p:grpSpPr>
        <p:sp>
          <p:nvSpPr>
            <p:cNvPr id="39" name="Freeform 633">
              <a:extLst>
                <a:ext uri="{FF2B5EF4-FFF2-40B4-BE49-F238E27FC236}">
                  <a16:creationId xmlns:a16="http://schemas.microsoft.com/office/drawing/2014/main" id="{A8154AA7-C58B-1207-2F50-AA3CF3E99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2505075"/>
              <a:ext cx="192088" cy="76200"/>
            </a:xfrm>
            <a:custGeom>
              <a:avLst/>
              <a:gdLst>
                <a:gd name="T0" fmla="*/ 588 w 603"/>
                <a:gd name="T1" fmla="*/ 0 h 241"/>
                <a:gd name="T2" fmla="*/ 15 w 603"/>
                <a:gd name="T3" fmla="*/ 0 h 241"/>
                <a:gd name="T4" fmla="*/ 12 w 603"/>
                <a:gd name="T5" fmla="*/ 0 h 241"/>
                <a:gd name="T6" fmla="*/ 10 w 603"/>
                <a:gd name="T7" fmla="*/ 1 h 241"/>
                <a:gd name="T8" fmla="*/ 7 w 603"/>
                <a:gd name="T9" fmla="*/ 2 h 241"/>
                <a:gd name="T10" fmla="*/ 4 w 603"/>
                <a:gd name="T11" fmla="*/ 4 h 241"/>
                <a:gd name="T12" fmla="*/ 3 w 603"/>
                <a:gd name="T13" fmla="*/ 6 h 241"/>
                <a:gd name="T14" fmla="*/ 1 w 603"/>
                <a:gd name="T15" fmla="*/ 9 h 241"/>
                <a:gd name="T16" fmla="*/ 0 w 603"/>
                <a:gd name="T17" fmla="*/ 12 h 241"/>
                <a:gd name="T18" fmla="*/ 0 w 603"/>
                <a:gd name="T19" fmla="*/ 15 h 241"/>
                <a:gd name="T20" fmla="*/ 0 w 603"/>
                <a:gd name="T21" fmla="*/ 226 h 241"/>
                <a:gd name="T22" fmla="*/ 0 w 603"/>
                <a:gd name="T23" fmla="*/ 228 h 241"/>
                <a:gd name="T24" fmla="*/ 1 w 603"/>
                <a:gd name="T25" fmla="*/ 231 h 241"/>
                <a:gd name="T26" fmla="*/ 3 w 603"/>
                <a:gd name="T27" fmla="*/ 234 h 241"/>
                <a:gd name="T28" fmla="*/ 4 w 603"/>
                <a:gd name="T29" fmla="*/ 236 h 241"/>
                <a:gd name="T30" fmla="*/ 7 w 603"/>
                <a:gd name="T31" fmla="*/ 238 h 241"/>
                <a:gd name="T32" fmla="*/ 10 w 603"/>
                <a:gd name="T33" fmla="*/ 240 h 241"/>
                <a:gd name="T34" fmla="*/ 12 w 603"/>
                <a:gd name="T35" fmla="*/ 240 h 241"/>
                <a:gd name="T36" fmla="*/ 15 w 603"/>
                <a:gd name="T37" fmla="*/ 241 h 241"/>
                <a:gd name="T38" fmla="*/ 588 w 603"/>
                <a:gd name="T39" fmla="*/ 241 h 241"/>
                <a:gd name="T40" fmla="*/ 590 w 603"/>
                <a:gd name="T41" fmla="*/ 240 h 241"/>
                <a:gd name="T42" fmla="*/ 593 w 603"/>
                <a:gd name="T43" fmla="*/ 239 h 241"/>
                <a:gd name="T44" fmla="*/ 595 w 603"/>
                <a:gd name="T45" fmla="*/ 238 h 241"/>
                <a:gd name="T46" fmla="*/ 597 w 603"/>
                <a:gd name="T47" fmla="*/ 236 h 241"/>
                <a:gd name="T48" fmla="*/ 600 w 603"/>
                <a:gd name="T49" fmla="*/ 234 h 241"/>
                <a:gd name="T50" fmla="*/ 601 w 603"/>
                <a:gd name="T51" fmla="*/ 231 h 241"/>
                <a:gd name="T52" fmla="*/ 602 w 603"/>
                <a:gd name="T53" fmla="*/ 228 h 241"/>
                <a:gd name="T54" fmla="*/ 603 w 603"/>
                <a:gd name="T55" fmla="*/ 226 h 241"/>
                <a:gd name="T56" fmla="*/ 603 w 603"/>
                <a:gd name="T57" fmla="*/ 15 h 241"/>
                <a:gd name="T58" fmla="*/ 602 w 603"/>
                <a:gd name="T59" fmla="*/ 12 h 241"/>
                <a:gd name="T60" fmla="*/ 601 w 603"/>
                <a:gd name="T61" fmla="*/ 9 h 241"/>
                <a:gd name="T62" fmla="*/ 600 w 603"/>
                <a:gd name="T63" fmla="*/ 6 h 241"/>
                <a:gd name="T64" fmla="*/ 597 w 603"/>
                <a:gd name="T65" fmla="*/ 4 h 241"/>
                <a:gd name="T66" fmla="*/ 595 w 603"/>
                <a:gd name="T67" fmla="*/ 2 h 241"/>
                <a:gd name="T68" fmla="*/ 593 w 603"/>
                <a:gd name="T69" fmla="*/ 1 h 241"/>
                <a:gd name="T70" fmla="*/ 590 w 603"/>
                <a:gd name="T71" fmla="*/ 0 h 241"/>
                <a:gd name="T72" fmla="*/ 588 w 603"/>
                <a:gd name="T73" fmla="*/ 0 h 241"/>
                <a:gd name="T74" fmla="*/ 588 w 603"/>
                <a:gd name="T7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3" h="241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8" y="241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1"/>
                  </a:lnTo>
                  <a:lnTo>
                    <a:pt x="602" y="228"/>
                  </a:lnTo>
                  <a:lnTo>
                    <a:pt x="603" y="226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6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4">
              <a:extLst>
                <a:ext uri="{FF2B5EF4-FFF2-40B4-BE49-F238E27FC236}">
                  <a16:creationId xmlns:a16="http://schemas.microsoft.com/office/drawing/2014/main" id="{90DF5C87-631F-BD25-3677-2140FACA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05075"/>
              <a:ext cx="76200" cy="76200"/>
            </a:xfrm>
            <a:custGeom>
              <a:avLst/>
              <a:gdLst>
                <a:gd name="T0" fmla="*/ 226 w 241"/>
                <a:gd name="T1" fmla="*/ 0 h 241"/>
                <a:gd name="T2" fmla="*/ 16 w 241"/>
                <a:gd name="T3" fmla="*/ 0 h 241"/>
                <a:gd name="T4" fmla="*/ 13 w 241"/>
                <a:gd name="T5" fmla="*/ 0 h 241"/>
                <a:gd name="T6" fmla="*/ 9 w 241"/>
                <a:gd name="T7" fmla="*/ 1 h 241"/>
                <a:gd name="T8" fmla="*/ 7 w 241"/>
                <a:gd name="T9" fmla="*/ 2 h 241"/>
                <a:gd name="T10" fmla="*/ 5 w 241"/>
                <a:gd name="T11" fmla="*/ 4 h 241"/>
                <a:gd name="T12" fmla="*/ 3 w 241"/>
                <a:gd name="T13" fmla="*/ 6 h 241"/>
                <a:gd name="T14" fmla="*/ 2 w 241"/>
                <a:gd name="T15" fmla="*/ 9 h 241"/>
                <a:gd name="T16" fmla="*/ 1 w 241"/>
                <a:gd name="T17" fmla="*/ 12 h 241"/>
                <a:gd name="T18" fmla="*/ 0 w 241"/>
                <a:gd name="T19" fmla="*/ 15 h 241"/>
                <a:gd name="T20" fmla="*/ 0 w 241"/>
                <a:gd name="T21" fmla="*/ 226 h 241"/>
                <a:gd name="T22" fmla="*/ 1 w 241"/>
                <a:gd name="T23" fmla="*/ 228 h 241"/>
                <a:gd name="T24" fmla="*/ 2 w 241"/>
                <a:gd name="T25" fmla="*/ 231 h 241"/>
                <a:gd name="T26" fmla="*/ 3 w 241"/>
                <a:gd name="T27" fmla="*/ 234 h 241"/>
                <a:gd name="T28" fmla="*/ 5 w 241"/>
                <a:gd name="T29" fmla="*/ 236 h 241"/>
                <a:gd name="T30" fmla="*/ 7 w 241"/>
                <a:gd name="T31" fmla="*/ 238 h 241"/>
                <a:gd name="T32" fmla="*/ 9 w 241"/>
                <a:gd name="T33" fmla="*/ 240 h 241"/>
                <a:gd name="T34" fmla="*/ 13 w 241"/>
                <a:gd name="T35" fmla="*/ 240 h 241"/>
                <a:gd name="T36" fmla="*/ 16 w 241"/>
                <a:gd name="T37" fmla="*/ 241 h 241"/>
                <a:gd name="T38" fmla="*/ 226 w 241"/>
                <a:gd name="T39" fmla="*/ 241 h 241"/>
                <a:gd name="T40" fmla="*/ 229 w 241"/>
                <a:gd name="T41" fmla="*/ 240 h 241"/>
                <a:gd name="T42" fmla="*/ 231 w 241"/>
                <a:gd name="T43" fmla="*/ 239 h 241"/>
                <a:gd name="T44" fmla="*/ 235 w 241"/>
                <a:gd name="T45" fmla="*/ 238 h 241"/>
                <a:gd name="T46" fmla="*/ 237 w 241"/>
                <a:gd name="T47" fmla="*/ 236 h 241"/>
                <a:gd name="T48" fmla="*/ 239 w 241"/>
                <a:gd name="T49" fmla="*/ 234 h 241"/>
                <a:gd name="T50" fmla="*/ 240 w 241"/>
                <a:gd name="T51" fmla="*/ 231 h 241"/>
                <a:gd name="T52" fmla="*/ 241 w 241"/>
                <a:gd name="T53" fmla="*/ 228 h 241"/>
                <a:gd name="T54" fmla="*/ 241 w 241"/>
                <a:gd name="T55" fmla="*/ 226 h 241"/>
                <a:gd name="T56" fmla="*/ 241 w 241"/>
                <a:gd name="T57" fmla="*/ 15 h 241"/>
                <a:gd name="T58" fmla="*/ 241 w 241"/>
                <a:gd name="T59" fmla="*/ 12 h 241"/>
                <a:gd name="T60" fmla="*/ 240 w 241"/>
                <a:gd name="T61" fmla="*/ 9 h 241"/>
                <a:gd name="T62" fmla="*/ 239 w 241"/>
                <a:gd name="T63" fmla="*/ 6 h 241"/>
                <a:gd name="T64" fmla="*/ 237 w 241"/>
                <a:gd name="T65" fmla="*/ 4 h 241"/>
                <a:gd name="T66" fmla="*/ 235 w 241"/>
                <a:gd name="T67" fmla="*/ 2 h 241"/>
                <a:gd name="T68" fmla="*/ 231 w 241"/>
                <a:gd name="T69" fmla="*/ 1 h 241"/>
                <a:gd name="T70" fmla="*/ 229 w 241"/>
                <a:gd name="T71" fmla="*/ 0 h 241"/>
                <a:gd name="T72" fmla="*/ 226 w 241"/>
                <a:gd name="T7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1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6" y="241"/>
                  </a:lnTo>
                  <a:lnTo>
                    <a:pt x="226" y="241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1"/>
                  </a:lnTo>
                  <a:lnTo>
                    <a:pt x="241" y="228"/>
                  </a:lnTo>
                  <a:lnTo>
                    <a:pt x="241" y="22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5">
              <a:extLst>
                <a:ext uri="{FF2B5EF4-FFF2-40B4-BE49-F238E27FC236}">
                  <a16:creationId xmlns:a16="http://schemas.microsoft.com/office/drawing/2014/main" id="{4790673E-98A5-D01B-A2AC-5D6F52B95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2600325"/>
              <a:ext cx="192088" cy="76200"/>
            </a:xfrm>
            <a:custGeom>
              <a:avLst/>
              <a:gdLst>
                <a:gd name="T0" fmla="*/ 588 w 603"/>
                <a:gd name="T1" fmla="*/ 0 h 240"/>
                <a:gd name="T2" fmla="*/ 15 w 603"/>
                <a:gd name="T3" fmla="*/ 0 h 240"/>
                <a:gd name="T4" fmla="*/ 12 w 603"/>
                <a:gd name="T5" fmla="*/ 0 h 240"/>
                <a:gd name="T6" fmla="*/ 10 w 603"/>
                <a:gd name="T7" fmla="*/ 1 h 240"/>
                <a:gd name="T8" fmla="*/ 7 w 603"/>
                <a:gd name="T9" fmla="*/ 2 h 240"/>
                <a:gd name="T10" fmla="*/ 4 w 603"/>
                <a:gd name="T11" fmla="*/ 4 h 240"/>
                <a:gd name="T12" fmla="*/ 3 w 603"/>
                <a:gd name="T13" fmla="*/ 7 h 240"/>
                <a:gd name="T14" fmla="*/ 1 w 603"/>
                <a:gd name="T15" fmla="*/ 9 h 240"/>
                <a:gd name="T16" fmla="*/ 0 w 603"/>
                <a:gd name="T17" fmla="*/ 12 h 240"/>
                <a:gd name="T18" fmla="*/ 0 w 603"/>
                <a:gd name="T19" fmla="*/ 15 h 240"/>
                <a:gd name="T20" fmla="*/ 0 w 603"/>
                <a:gd name="T21" fmla="*/ 225 h 240"/>
                <a:gd name="T22" fmla="*/ 0 w 603"/>
                <a:gd name="T23" fmla="*/ 229 h 240"/>
                <a:gd name="T24" fmla="*/ 1 w 603"/>
                <a:gd name="T25" fmla="*/ 232 h 240"/>
                <a:gd name="T26" fmla="*/ 3 w 603"/>
                <a:gd name="T27" fmla="*/ 234 h 240"/>
                <a:gd name="T28" fmla="*/ 4 w 603"/>
                <a:gd name="T29" fmla="*/ 236 h 240"/>
                <a:gd name="T30" fmla="*/ 7 w 603"/>
                <a:gd name="T31" fmla="*/ 238 h 240"/>
                <a:gd name="T32" fmla="*/ 10 w 603"/>
                <a:gd name="T33" fmla="*/ 239 h 240"/>
                <a:gd name="T34" fmla="*/ 12 w 603"/>
                <a:gd name="T35" fmla="*/ 240 h 240"/>
                <a:gd name="T36" fmla="*/ 15 w 603"/>
                <a:gd name="T37" fmla="*/ 240 h 240"/>
                <a:gd name="T38" fmla="*/ 588 w 603"/>
                <a:gd name="T39" fmla="*/ 240 h 240"/>
                <a:gd name="T40" fmla="*/ 590 w 603"/>
                <a:gd name="T41" fmla="*/ 240 h 240"/>
                <a:gd name="T42" fmla="*/ 593 w 603"/>
                <a:gd name="T43" fmla="*/ 239 h 240"/>
                <a:gd name="T44" fmla="*/ 595 w 603"/>
                <a:gd name="T45" fmla="*/ 238 h 240"/>
                <a:gd name="T46" fmla="*/ 597 w 603"/>
                <a:gd name="T47" fmla="*/ 236 h 240"/>
                <a:gd name="T48" fmla="*/ 600 w 603"/>
                <a:gd name="T49" fmla="*/ 234 h 240"/>
                <a:gd name="T50" fmla="*/ 601 w 603"/>
                <a:gd name="T51" fmla="*/ 232 h 240"/>
                <a:gd name="T52" fmla="*/ 602 w 603"/>
                <a:gd name="T53" fmla="*/ 229 h 240"/>
                <a:gd name="T54" fmla="*/ 603 w 603"/>
                <a:gd name="T55" fmla="*/ 225 h 240"/>
                <a:gd name="T56" fmla="*/ 603 w 603"/>
                <a:gd name="T57" fmla="*/ 15 h 240"/>
                <a:gd name="T58" fmla="*/ 602 w 603"/>
                <a:gd name="T59" fmla="*/ 12 h 240"/>
                <a:gd name="T60" fmla="*/ 601 w 603"/>
                <a:gd name="T61" fmla="*/ 9 h 240"/>
                <a:gd name="T62" fmla="*/ 600 w 603"/>
                <a:gd name="T63" fmla="*/ 7 h 240"/>
                <a:gd name="T64" fmla="*/ 597 w 603"/>
                <a:gd name="T65" fmla="*/ 4 h 240"/>
                <a:gd name="T66" fmla="*/ 595 w 603"/>
                <a:gd name="T67" fmla="*/ 2 h 240"/>
                <a:gd name="T68" fmla="*/ 593 w 603"/>
                <a:gd name="T69" fmla="*/ 1 h 240"/>
                <a:gd name="T70" fmla="*/ 590 w 603"/>
                <a:gd name="T71" fmla="*/ 0 h 240"/>
                <a:gd name="T72" fmla="*/ 588 w 603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0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2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8" y="240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2"/>
                  </a:lnTo>
                  <a:lnTo>
                    <a:pt x="602" y="229"/>
                  </a:lnTo>
                  <a:lnTo>
                    <a:pt x="603" y="225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7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6">
              <a:extLst>
                <a:ext uri="{FF2B5EF4-FFF2-40B4-BE49-F238E27FC236}">
                  <a16:creationId xmlns:a16="http://schemas.microsoft.com/office/drawing/2014/main" id="{9CB92CA5-68E6-4E05-266D-DB3D1A333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600325"/>
              <a:ext cx="76200" cy="76200"/>
            </a:xfrm>
            <a:custGeom>
              <a:avLst/>
              <a:gdLst>
                <a:gd name="T0" fmla="*/ 226 w 241"/>
                <a:gd name="T1" fmla="*/ 0 h 240"/>
                <a:gd name="T2" fmla="*/ 16 w 241"/>
                <a:gd name="T3" fmla="*/ 0 h 240"/>
                <a:gd name="T4" fmla="*/ 13 w 241"/>
                <a:gd name="T5" fmla="*/ 0 h 240"/>
                <a:gd name="T6" fmla="*/ 9 w 241"/>
                <a:gd name="T7" fmla="*/ 1 h 240"/>
                <a:gd name="T8" fmla="*/ 7 w 241"/>
                <a:gd name="T9" fmla="*/ 2 h 240"/>
                <a:gd name="T10" fmla="*/ 5 w 241"/>
                <a:gd name="T11" fmla="*/ 4 h 240"/>
                <a:gd name="T12" fmla="*/ 3 w 241"/>
                <a:gd name="T13" fmla="*/ 7 h 240"/>
                <a:gd name="T14" fmla="*/ 2 w 241"/>
                <a:gd name="T15" fmla="*/ 9 h 240"/>
                <a:gd name="T16" fmla="*/ 1 w 241"/>
                <a:gd name="T17" fmla="*/ 12 h 240"/>
                <a:gd name="T18" fmla="*/ 0 w 241"/>
                <a:gd name="T19" fmla="*/ 15 h 240"/>
                <a:gd name="T20" fmla="*/ 0 w 241"/>
                <a:gd name="T21" fmla="*/ 225 h 240"/>
                <a:gd name="T22" fmla="*/ 1 w 241"/>
                <a:gd name="T23" fmla="*/ 229 h 240"/>
                <a:gd name="T24" fmla="*/ 2 w 241"/>
                <a:gd name="T25" fmla="*/ 232 h 240"/>
                <a:gd name="T26" fmla="*/ 3 w 241"/>
                <a:gd name="T27" fmla="*/ 234 h 240"/>
                <a:gd name="T28" fmla="*/ 5 w 241"/>
                <a:gd name="T29" fmla="*/ 236 h 240"/>
                <a:gd name="T30" fmla="*/ 7 w 241"/>
                <a:gd name="T31" fmla="*/ 238 h 240"/>
                <a:gd name="T32" fmla="*/ 9 w 241"/>
                <a:gd name="T33" fmla="*/ 239 h 240"/>
                <a:gd name="T34" fmla="*/ 13 w 241"/>
                <a:gd name="T35" fmla="*/ 240 h 240"/>
                <a:gd name="T36" fmla="*/ 16 w 241"/>
                <a:gd name="T37" fmla="*/ 240 h 240"/>
                <a:gd name="T38" fmla="*/ 226 w 241"/>
                <a:gd name="T39" fmla="*/ 240 h 240"/>
                <a:gd name="T40" fmla="*/ 229 w 241"/>
                <a:gd name="T41" fmla="*/ 240 h 240"/>
                <a:gd name="T42" fmla="*/ 231 w 241"/>
                <a:gd name="T43" fmla="*/ 239 h 240"/>
                <a:gd name="T44" fmla="*/ 235 w 241"/>
                <a:gd name="T45" fmla="*/ 238 h 240"/>
                <a:gd name="T46" fmla="*/ 237 w 241"/>
                <a:gd name="T47" fmla="*/ 236 h 240"/>
                <a:gd name="T48" fmla="*/ 239 w 241"/>
                <a:gd name="T49" fmla="*/ 234 h 240"/>
                <a:gd name="T50" fmla="*/ 240 w 241"/>
                <a:gd name="T51" fmla="*/ 232 h 240"/>
                <a:gd name="T52" fmla="*/ 241 w 241"/>
                <a:gd name="T53" fmla="*/ 229 h 240"/>
                <a:gd name="T54" fmla="*/ 241 w 241"/>
                <a:gd name="T55" fmla="*/ 225 h 240"/>
                <a:gd name="T56" fmla="*/ 241 w 241"/>
                <a:gd name="T57" fmla="*/ 15 h 240"/>
                <a:gd name="T58" fmla="*/ 241 w 241"/>
                <a:gd name="T59" fmla="*/ 12 h 240"/>
                <a:gd name="T60" fmla="*/ 240 w 241"/>
                <a:gd name="T61" fmla="*/ 9 h 240"/>
                <a:gd name="T62" fmla="*/ 239 w 241"/>
                <a:gd name="T63" fmla="*/ 7 h 240"/>
                <a:gd name="T64" fmla="*/ 237 w 241"/>
                <a:gd name="T65" fmla="*/ 4 h 240"/>
                <a:gd name="T66" fmla="*/ 235 w 241"/>
                <a:gd name="T67" fmla="*/ 2 h 240"/>
                <a:gd name="T68" fmla="*/ 231 w 241"/>
                <a:gd name="T69" fmla="*/ 1 h 240"/>
                <a:gd name="T70" fmla="*/ 229 w 241"/>
                <a:gd name="T71" fmla="*/ 0 h 240"/>
                <a:gd name="T72" fmla="*/ 226 w 241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0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2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6" y="240"/>
                  </a:lnTo>
                  <a:lnTo>
                    <a:pt x="226" y="240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2"/>
                  </a:lnTo>
                  <a:lnTo>
                    <a:pt x="241" y="229"/>
                  </a:lnTo>
                  <a:lnTo>
                    <a:pt x="241" y="225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7">
              <a:extLst>
                <a:ext uri="{FF2B5EF4-FFF2-40B4-BE49-F238E27FC236}">
                  <a16:creationId xmlns:a16="http://schemas.microsoft.com/office/drawing/2014/main" id="{CCBE68A3-E615-EB79-5135-59783989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2695575"/>
              <a:ext cx="192088" cy="76200"/>
            </a:xfrm>
            <a:custGeom>
              <a:avLst/>
              <a:gdLst>
                <a:gd name="T0" fmla="*/ 588 w 603"/>
                <a:gd name="T1" fmla="*/ 0 h 242"/>
                <a:gd name="T2" fmla="*/ 15 w 603"/>
                <a:gd name="T3" fmla="*/ 0 h 242"/>
                <a:gd name="T4" fmla="*/ 12 w 603"/>
                <a:gd name="T5" fmla="*/ 2 h 242"/>
                <a:gd name="T6" fmla="*/ 10 w 603"/>
                <a:gd name="T7" fmla="*/ 3 h 242"/>
                <a:gd name="T8" fmla="*/ 7 w 603"/>
                <a:gd name="T9" fmla="*/ 4 h 242"/>
                <a:gd name="T10" fmla="*/ 4 w 603"/>
                <a:gd name="T11" fmla="*/ 6 h 242"/>
                <a:gd name="T12" fmla="*/ 3 w 603"/>
                <a:gd name="T13" fmla="*/ 8 h 242"/>
                <a:gd name="T14" fmla="*/ 1 w 603"/>
                <a:gd name="T15" fmla="*/ 10 h 242"/>
                <a:gd name="T16" fmla="*/ 0 w 603"/>
                <a:gd name="T17" fmla="*/ 13 h 242"/>
                <a:gd name="T18" fmla="*/ 0 w 603"/>
                <a:gd name="T19" fmla="*/ 15 h 242"/>
                <a:gd name="T20" fmla="*/ 0 w 603"/>
                <a:gd name="T21" fmla="*/ 227 h 242"/>
                <a:gd name="T22" fmla="*/ 0 w 603"/>
                <a:gd name="T23" fmla="*/ 230 h 242"/>
                <a:gd name="T24" fmla="*/ 1 w 603"/>
                <a:gd name="T25" fmla="*/ 232 h 242"/>
                <a:gd name="T26" fmla="*/ 3 w 603"/>
                <a:gd name="T27" fmla="*/ 235 h 242"/>
                <a:gd name="T28" fmla="*/ 4 w 603"/>
                <a:gd name="T29" fmla="*/ 238 h 242"/>
                <a:gd name="T30" fmla="*/ 7 w 603"/>
                <a:gd name="T31" fmla="*/ 240 h 242"/>
                <a:gd name="T32" fmla="*/ 10 w 603"/>
                <a:gd name="T33" fmla="*/ 241 h 242"/>
                <a:gd name="T34" fmla="*/ 12 w 603"/>
                <a:gd name="T35" fmla="*/ 242 h 242"/>
                <a:gd name="T36" fmla="*/ 15 w 603"/>
                <a:gd name="T37" fmla="*/ 242 h 242"/>
                <a:gd name="T38" fmla="*/ 588 w 603"/>
                <a:gd name="T39" fmla="*/ 242 h 242"/>
                <a:gd name="T40" fmla="*/ 590 w 603"/>
                <a:gd name="T41" fmla="*/ 242 h 242"/>
                <a:gd name="T42" fmla="*/ 593 w 603"/>
                <a:gd name="T43" fmla="*/ 241 h 242"/>
                <a:gd name="T44" fmla="*/ 595 w 603"/>
                <a:gd name="T45" fmla="*/ 240 h 242"/>
                <a:gd name="T46" fmla="*/ 597 w 603"/>
                <a:gd name="T47" fmla="*/ 238 h 242"/>
                <a:gd name="T48" fmla="*/ 600 w 603"/>
                <a:gd name="T49" fmla="*/ 235 h 242"/>
                <a:gd name="T50" fmla="*/ 601 w 603"/>
                <a:gd name="T51" fmla="*/ 232 h 242"/>
                <a:gd name="T52" fmla="*/ 602 w 603"/>
                <a:gd name="T53" fmla="*/ 230 h 242"/>
                <a:gd name="T54" fmla="*/ 603 w 603"/>
                <a:gd name="T55" fmla="*/ 227 h 242"/>
                <a:gd name="T56" fmla="*/ 603 w 603"/>
                <a:gd name="T57" fmla="*/ 15 h 242"/>
                <a:gd name="T58" fmla="*/ 602 w 603"/>
                <a:gd name="T59" fmla="*/ 13 h 242"/>
                <a:gd name="T60" fmla="*/ 601 w 603"/>
                <a:gd name="T61" fmla="*/ 10 h 242"/>
                <a:gd name="T62" fmla="*/ 600 w 603"/>
                <a:gd name="T63" fmla="*/ 8 h 242"/>
                <a:gd name="T64" fmla="*/ 597 w 603"/>
                <a:gd name="T65" fmla="*/ 6 h 242"/>
                <a:gd name="T66" fmla="*/ 595 w 603"/>
                <a:gd name="T67" fmla="*/ 4 h 242"/>
                <a:gd name="T68" fmla="*/ 593 w 603"/>
                <a:gd name="T69" fmla="*/ 3 h 242"/>
                <a:gd name="T70" fmla="*/ 590 w 603"/>
                <a:gd name="T71" fmla="*/ 2 h 242"/>
                <a:gd name="T72" fmla="*/ 588 w 603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2">
                  <a:moveTo>
                    <a:pt x="588" y="0"/>
                  </a:move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7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2"/>
                  </a:lnTo>
                  <a:lnTo>
                    <a:pt x="3" y="235"/>
                  </a:lnTo>
                  <a:lnTo>
                    <a:pt x="4" y="238"/>
                  </a:lnTo>
                  <a:lnTo>
                    <a:pt x="7" y="240"/>
                  </a:lnTo>
                  <a:lnTo>
                    <a:pt x="10" y="241"/>
                  </a:lnTo>
                  <a:lnTo>
                    <a:pt x="12" y="242"/>
                  </a:lnTo>
                  <a:lnTo>
                    <a:pt x="15" y="242"/>
                  </a:lnTo>
                  <a:lnTo>
                    <a:pt x="588" y="242"/>
                  </a:lnTo>
                  <a:lnTo>
                    <a:pt x="590" y="242"/>
                  </a:lnTo>
                  <a:lnTo>
                    <a:pt x="593" y="241"/>
                  </a:lnTo>
                  <a:lnTo>
                    <a:pt x="595" y="240"/>
                  </a:lnTo>
                  <a:lnTo>
                    <a:pt x="597" y="238"/>
                  </a:lnTo>
                  <a:lnTo>
                    <a:pt x="600" y="235"/>
                  </a:lnTo>
                  <a:lnTo>
                    <a:pt x="601" y="232"/>
                  </a:lnTo>
                  <a:lnTo>
                    <a:pt x="602" y="230"/>
                  </a:lnTo>
                  <a:lnTo>
                    <a:pt x="603" y="227"/>
                  </a:lnTo>
                  <a:lnTo>
                    <a:pt x="603" y="15"/>
                  </a:lnTo>
                  <a:lnTo>
                    <a:pt x="602" y="13"/>
                  </a:lnTo>
                  <a:lnTo>
                    <a:pt x="601" y="10"/>
                  </a:lnTo>
                  <a:lnTo>
                    <a:pt x="600" y="8"/>
                  </a:lnTo>
                  <a:lnTo>
                    <a:pt x="597" y="6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0" y="2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8">
              <a:extLst>
                <a:ext uri="{FF2B5EF4-FFF2-40B4-BE49-F238E27FC236}">
                  <a16:creationId xmlns:a16="http://schemas.microsoft.com/office/drawing/2014/main" id="{CFB9BCE5-C1F1-72AB-B2C1-A342B3D9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695575"/>
              <a:ext cx="76200" cy="76200"/>
            </a:xfrm>
            <a:custGeom>
              <a:avLst/>
              <a:gdLst>
                <a:gd name="T0" fmla="*/ 226 w 241"/>
                <a:gd name="T1" fmla="*/ 0 h 242"/>
                <a:gd name="T2" fmla="*/ 16 w 241"/>
                <a:gd name="T3" fmla="*/ 0 h 242"/>
                <a:gd name="T4" fmla="*/ 13 w 241"/>
                <a:gd name="T5" fmla="*/ 2 h 242"/>
                <a:gd name="T6" fmla="*/ 9 w 241"/>
                <a:gd name="T7" fmla="*/ 3 h 242"/>
                <a:gd name="T8" fmla="*/ 7 w 241"/>
                <a:gd name="T9" fmla="*/ 4 h 242"/>
                <a:gd name="T10" fmla="*/ 5 w 241"/>
                <a:gd name="T11" fmla="*/ 6 h 242"/>
                <a:gd name="T12" fmla="*/ 3 w 241"/>
                <a:gd name="T13" fmla="*/ 8 h 242"/>
                <a:gd name="T14" fmla="*/ 2 w 241"/>
                <a:gd name="T15" fmla="*/ 10 h 242"/>
                <a:gd name="T16" fmla="*/ 1 w 241"/>
                <a:gd name="T17" fmla="*/ 13 h 242"/>
                <a:gd name="T18" fmla="*/ 0 w 241"/>
                <a:gd name="T19" fmla="*/ 15 h 242"/>
                <a:gd name="T20" fmla="*/ 0 w 241"/>
                <a:gd name="T21" fmla="*/ 227 h 242"/>
                <a:gd name="T22" fmla="*/ 1 w 241"/>
                <a:gd name="T23" fmla="*/ 230 h 242"/>
                <a:gd name="T24" fmla="*/ 2 w 241"/>
                <a:gd name="T25" fmla="*/ 232 h 242"/>
                <a:gd name="T26" fmla="*/ 3 w 241"/>
                <a:gd name="T27" fmla="*/ 235 h 242"/>
                <a:gd name="T28" fmla="*/ 5 w 241"/>
                <a:gd name="T29" fmla="*/ 238 h 242"/>
                <a:gd name="T30" fmla="*/ 7 w 241"/>
                <a:gd name="T31" fmla="*/ 240 h 242"/>
                <a:gd name="T32" fmla="*/ 9 w 241"/>
                <a:gd name="T33" fmla="*/ 241 h 242"/>
                <a:gd name="T34" fmla="*/ 13 w 241"/>
                <a:gd name="T35" fmla="*/ 242 h 242"/>
                <a:gd name="T36" fmla="*/ 16 w 241"/>
                <a:gd name="T37" fmla="*/ 242 h 242"/>
                <a:gd name="T38" fmla="*/ 226 w 241"/>
                <a:gd name="T39" fmla="*/ 242 h 242"/>
                <a:gd name="T40" fmla="*/ 229 w 241"/>
                <a:gd name="T41" fmla="*/ 242 h 242"/>
                <a:gd name="T42" fmla="*/ 231 w 241"/>
                <a:gd name="T43" fmla="*/ 241 h 242"/>
                <a:gd name="T44" fmla="*/ 235 w 241"/>
                <a:gd name="T45" fmla="*/ 240 h 242"/>
                <a:gd name="T46" fmla="*/ 237 w 241"/>
                <a:gd name="T47" fmla="*/ 238 h 242"/>
                <a:gd name="T48" fmla="*/ 239 w 241"/>
                <a:gd name="T49" fmla="*/ 235 h 242"/>
                <a:gd name="T50" fmla="*/ 240 w 241"/>
                <a:gd name="T51" fmla="*/ 232 h 242"/>
                <a:gd name="T52" fmla="*/ 241 w 241"/>
                <a:gd name="T53" fmla="*/ 230 h 242"/>
                <a:gd name="T54" fmla="*/ 241 w 241"/>
                <a:gd name="T55" fmla="*/ 227 h 242"/>
                <a:gd name="T56" fmla="*/ 241 w 241"/>
                <a:gd name="T57" fmla="*/ 15 h 242"/>
                <a:gd name="T58" fmla="*/ 241 w 241"/>
                <a:gd name="T59" fmla="*/ 13 h 242"/>
                <a:gd name="T60" fmla="*/ 240 w 241"/>
                <a:gd name="T61" fmla="*/ 10 h 242"/>
                <a:gd name="T62" fmla="*/ 239 w 241"/>
                <a:gd name="T63" fmla="*/ 8 h 242"/>
                <a:gd name="T64" fmla="*/ 237 w 241"/>
                <a:gd name="T65" fmla="*/ 6 h 242"/>
                <a:gd name="T66" fmla="*/ 235 w 241"/>
                <a:gd name="T67" fmla="*/ 4 h 242"/>
                <a:gd name="T68" fmla="*/ 231 w 241"/>
                <a:gd name="T69" fmla="*/ 3 h 242"/>
                <a:gd name="T70" fmla="*/ 229 w 241"/>
                <a:gd name="T71" fmla="*/ 2 h 242"/>
                <a:gd name="T72" fmla="*/ 226 w 241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2">
                  <a:moveTo>
                    <a:pt x="226" y="0"/>
                  </a:moveTo>
                  <a:lnTo>
                    <a:pt x="16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1" y="230"/>
                  </a:lnTo>
                  <a:lnTo>
                    <a:pt x="2" y="232"/>
                  </a:lnTo>
                  <a:lnTo>
                    <a:pt x="3" y="235"/>
                  </a:lnTo>
                  <a:lnTo>
                    <a:pt x="5" y="238"/>
                  </a:lnTo>
                  <a:lnTo>
                    <a:pt x="7" y="240"/>
                  </a:lnTo>
                  <a:lnTo>
                    <a:pt x="9" y="241"/>
                  </a:lnTo>
                  <a:lnTo>
                    <a:pt x="13" y="242"/>
                  </a:lnTo>
                  <a:lnTo>
                    <a:pt x="16" y="242"/>
                  </a:lnTo>
                  <a:lnTo>
                    <a:pt x="226" y="242"/>
                  </a:lnTo>
                  <a:lnTo>
                    <a:pt x="229" y="242"/>
                  </a:lnTo>
                  <a:lnTo>
                    <a:pt x="231" y="241"/>
                  </a:lnTo>
                  <a:lnTo>
                    <a:pt x="235" y="240"/>
                  </a:lnTo>
                  <a:lnTo>
                    <a:pt x="237" y="238"/>
                  </a:lnTo>
                  <a:lnTo>
                    <a:pt x="239" y="235"/>
                  </a:lnTo>
                  <a:lnTo>
                    <a:pt x="240" y="232"/>
                  </a:lnTo>
                  <a:lnTo>
                    <a:pt x="241" y="230"/>
                  </a:lnTo>
                  <a:lnTo>
                    <a:pt x="241" y="227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0" y="10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4"/>
                  </a:lnTo>
                  <a:lnTo>
                    <a:pt x="231" y="3"/>
                  </a:lnTo>
                  <a:lnTo>
                    <a:pt x="229" y="2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9910FDB-DD08-DF74-F16C-24E31ADFCFF8}"/>
              </a:ext>
            </a:extLst>
          </p:cNvPr>
          <p:cNvSpPr txBox="1"/>
          <p:nvPr/>
        </p:nvSpPr>
        <p:spPr>
          <a:xfrm>
            <a:off x="1050334" y="4300468"/>
            <a:ext cx="232017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FCBC9F-2786-61B5-3ACC-4C61A142D560}"/>
              </a:ext>
            </a:extLst>
          </p:cNvPr>
          <p:cNvSpPr txBox="1"/>
          <p:nvPr/>
        </p:nvSpPr>
        <p:spPr>
          <a:xfrm>
            <a:off x="938009" y="5052154"/>
            <a:ext cx="2294100" cy="785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Zero by 30 goal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Research aims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Rabies interventions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04629A-54E2-945D-FAF7-DFF163309596}"/>
              </a:ext>
            </a:extLst>
          </p:cNvPr>
          <p:cNvSpPr txBox="1"/>
          <p:nvPr/>
        </p:nvSpPr>
        <p:spPr>
          <a:xfrm>
            <a:off x="3547124" y="4300382"/>
            <a:ext cx="2320178" cy="516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DECISION TREE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8FCDEE-7F0E-736A-CB23-37A498F98ED1}"/>
              </a:ext>
            </a:extLst>
          </p:cNvPr>
          <p:cNvSpPr txBox="1"/>
          <p:nvPr/>
        </p:nvSpPr>
        <p:spPr>
          <a:xfrm>
            <a:off x="6068756" y="4300450"/>
            <a:ext cx="274372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IMPACTS OF POLICY CHOICES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EA179-5BAB-E376-D024-EB5B488372BF}"/>
              </a:ext>
            </a:extLst>
          </p:cNvPr>
          <p:cNvSpPr txBox="1"/>
          <p:nvPr/>
        </p:nvSpPr>
        <p:spPr>
          <a:xfrm>
            <a:off x="8984920" y="4300467"/>
            <a:ext cx="232017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HUMAN VACCINES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72FECD-959D-67B4-7D8E-D1ED4E38C6F6}"/>
              </a:ext>
            </a:extLst>
          </p:cNvPr>
          <p:cNvSpPr txBox="1"/>
          <p:nvPr/>
        </p:nvSpPr>
        <p:spPr>
          <a:xfrm>
            <a:off x="3544919" y="5068730"/>
            <a:ext cx="2101856" cy="785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Model framework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Key parameters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Sensitivity Analysis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05BBF1-6859-1D37-A6AE-C7FB04B15E8E}"/>
              </a:ext>
            </a:extLst>
          </p:cNvPr>
          <p:cNvSpPr txBox="1"/>
          <p:nvPr/>
        </p:nvSpPr>
        <p:spPr>
          <a:xfrm>
            <a:off x="6203366" y="5052154"/>
            <a:ext cx="2781554" cy="106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Intradermal vaccines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Free human vaccines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MDV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Dissemination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F044DFF-454E-5548-06BE-6EB5EB4D3D2E}"/>
              </a:ext>
            </a:extLst>
          </p:cNvPr>
          <p:cNvSpPr txBox="1"/>
          <p:nvPr/>
        </p:nvSpPr>
        <p:spPr>
          <a:xfrm>
            <a:off x="8674541" y="5068730"/>
            <a:ext cx="2743725" cy="5037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Vaccine supply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Gavi opportunity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447A3B-CA43-97FD-A593-060C24495B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48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E"/>
              <a:t>Roadmap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FE095-5A0D-8BA8-68A5-0ABA54D13173}"/>
              </a:ext>
            </a:extLst>
          </p:cNvPr>
          <p:cNvGrpSpPr/>
          <p:nvPr/>
        </p:nvGrpSpPr>
        <p:grpSpPr>
          <a:xfrm>
            <a:off x="1966926" y="3193858"/>
            <a:ext cx="412257" cy="412257"/>
            <a:chOff x="11026775" y="1919288"/>
            <a:chExt cx="271463" cy="271463"/>
          </a:xfrm>
          <a:solidFill>
            <a:srgbClr val="FFC000"/>
          </a:solidFill>
        </p:grpSpPr>
        <p:sp>
          <p:nvSpPr>
            <p:cNvPr id="14" name="Freeform 3817">
              <a:extLst>
                <a:ext uri="{FF2B5EF4-FFF2-40B4-BE49-F238E27FC236}">
                  <a16:creationId xmlns:a16="http://schemas.microsoft.com/office/drawing/2014/main" id="{AA2F2B0C-3B48-6484-2E2F-E5141F8D4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1919288"/>
              <a:ext cx="160338" cy="160338"/>
            </a:xfrm>
            <a:custGeom>
              <a:avLst/>
              <a:gdLst>
                <a:gd name="T0" fmla="*/ 364 w 506"/>
                <a:gd name="T1" fmla="*/ 27 h 505"/>
                <a:gd name="T2" fmla="*/ 334 w 506"/>
                <a:gd name="T3" fmla="*/ 9 h 505"/>
                <a:gd name="T4" fmla="*/ 300 w 506"/>
                <a:gd name="T5" fmla="*/ 0 h 505"/>
                <a:gd name="T6" fmla="*/ 264 w 506"/>
                <a:gd name="T7" fmla="*/ 3 h 505"/>
                <a:gd name="T8" fmla="*/ 231 w 506"/>
                <a:gd name="T9" fmla="*/ 14 h 505"/>
                <a:gd name="T10" fmla="*/ 202 w 506"/>
                <a:gd name="T11" fmla="*/ 35 h 505"/>
                <a:gd name="T12" fmla="*/ 13 w 506"/>
                <a:gd name="T13" fmla="*/ 227 h 505"/>
                <a:gd name="T14" fmla="*/ 3 w 506"/>
                <a:gd name="T15" fmla="*/ 254 h 505"/>
                <a:gd name="T16" fmla="*/ 0 w 506"/>
                <a:gd name="T17" fmla="*/ 282 h 505"/>
                <a:gd name="T18" fmla="*/ 8 w 506"/>
                <a:gd name="T19" fmla="*/ 311 h 505"/>
                <a:gd name="T20" fmla="*/ 25 w 506"/>
                <a:gd name="T21" fmla="*/ 340 h 505"/>
                <a:gd name="T22" fmla="*/ 45 w 506"/>
                <a:gd name="T23" fmla="*/ 363 h 505"/>
                <a:gd name="T24" fmla="*/ 62 w 506"/>
                <a:gd name="T25" fmla="*/ 368 h 505"/>
                <a:gd name="T26" fmla="*/ 79 w 506"/>
                <a:gd name="T27" fmla="*/ 363 h 505"/>
                <a:gd name="T28" fmla="*/ 89 w 506"/>
                <a:gd name="T29" fmla="*/ 349 h 505"/>
                <a:gd name="T30" fmla="*/ 92 w 506"/>
                <a:gd name="T31" fmla="*/ 332 h 505"/>
                <a:gd name="T32" fmla="*/ 83 w 506"/>
                <a:gd name="T33" fmla="*/ 317 h 505"/>
                <a:gd name="T34" fmla="*/ 70 w 506"/>
                <a:gd name="T35" fmla="*/ 300 h 505"/>
                <a:gd name="T36" fmla="*/ 62 w 506"/>
                <a:gd name="T37" fmla="*/ 282 h 505"/>
                <a:gd name="T38" fmla="*/ 60 w 506"/>
                <a:gd name="T39" fmla="*/ 267 h 505"/>
                <a:gd name="T40" fmla="*/ 68 w 506"/>
                <a:gd name="T41" fmla="*/ 255 h 505"/>
                <a:gd name="T42" fmla="*/ 254 w 506"/>
                <a:gd name="T43" fmla="*/ 70 h 505"/>
                <a:gd name="T44" fmla="*/ 270 w 506"/>
                <a:gd name="T45" fmla="*/ 63 h 505"/>
                <a:gd name="T46" fmla="*/ 288 w 506"/>
                <a:gd name="T47" fmla="*/ 61 h 505"/>
                <a:gd name="T48" fmla="*/ 305 w 506"/>
                <a:gd name="T49" fmla="*/ 63 h 505"/>
                <a:gd name="T50" fmla="*/ 321 w 506"/>
                <a:gd name="T51" fmla="*/ 70 h 505"/>
                <a:gd name="T52" fmla="*/ 427 w 506"/>
                <a:gd name="T53" fmla="*/ 175 h 505"/>
                <a:gd name="T54" fmla="*/ 438 w 506"/>
                <a:gd name="T55" fmla="*/ 189 h 505"/>
                <a:gd name="T56" fmla="*/ 444 w 506"/>
                <a:gd name="T57" fmla="*/ 206 h 505"/>
                <a:gd name="T58" fmla="*/ 446 w 506"/>
                <a:gd name="T59" fmla="*/ 223 h 505"/>
                <a:gd name="T60" fmla="*/ 441 w 506"/>
                <a:gd name="T61" fmla="*/ 241 h 505"/>
                <a:gd name="T62" fmla="*/ 432 w 506"/>
                <a:gd name="T63" fmla="*/ 256 h 505"/>
                <a:gd name="T64" fmla="*/ 246 w 506"/>
                <a:gd name="T65" fmla="*/ 441 h 505"/>
                <a:gd name="T66" fmla="*/ 228 w 506"/>
                <a:gd name="T67" fmla="*/ 444 h 505"/>
                <a:gd name="T68" fmla="*/ 199 w 506"/>
                <a:gd name="T69" fmla="*/ 430 h 505"/>
                <a:gd name="T70" fmla="*/ 178 w 506"/>
                <a:gd name="T71" fmla="*/ 415 h 505"/>
                <a:gd name="T72" fmla="*/ 161 w 506"/>
                <a:gd name="T73" fmla="*/ 413 h 505"/>
                <a:gd name="T74" fmla="*/ 146 w 506"/>
                <a:gd name="T75" fmla="*/ 422 h 505"/>
                <a:gd name="T76" fmla="*/ 138 w 506"/>
                <a:gd name="T77" fmla="*/ 438 h 505"/>
                <a:gd name="T78" fmla="*/ 140 w 506"/>
                <a:gd name="T79" fmla="*/ 454 h 505"/>
                <a:gd name="T80" fmla="*/ 155 w 506"/>
                <a:gd name="T81" fmla="*/ 472 h 505"/>
                <a:gd name="T82" fmla="*/ 182 w 506"/>
                <a:gd name="T83" fmla="*/ 492 h 505"/>
                <a:gd name="T84" fmla="*/ 210 w 506"/>
                <a:gd name="T85" fmla="*/ 502 h 505"/>
                <a:gd name="T86" fmla="*/ 232 w 506"/>
                <a:gd name="T87" fmla="*/ 505 h 505"/>
                <a:gd name="T88" fmla="*/ 258 w 506"/>
                <a:gd name="T89" fmla="*/ 501 h 505"/>
                <a:gd name="T90" fmla="*/ 280 w 506"/>
                <a:gd name="T91" fmla="*/ 490 h 505"/>
                <a:gd name="T92" fmla="*/ 470 w 506"/>
                <a:gd name="T93" fmla="*/ 303 h 505"/>
                <a:gd name="T94" fmla="*/ 492 w 506"/>
                <a:gd name="T95" fmla="*/ 275 h 505"/>
                <a:gd name="T96" fmla="*/ 503 w 506"/>
                <a:gd name="T97" fmla="*/ 242 h 505"/>
                <a:gd name="T98" fmla="*/ 505 w 506"/>
                <a:gd name="T99" fmla="*/ 206 h 505"/>
                <a:gd name="T100" fmla="*/ 496 w 506"/>
                <a:gd name="T101" fmla="*/ 172 h 505"/>
                <a:gd name="T102" fmla="*/ 479 w 506"/>
                <a:gd name="T103" fmla="*/ 142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505">
                  <a:moveTo>
                    <a:pt x="470" y="132"/>
                  </a:moveTo>
                  <a:lnTo>
                    <a:pt x="373" y="35"/>
                  </a:lnTo>
                  <a:lnTo>
                    <a:pt x="364" y="27"/>
                  </a:lnTo>
                  <a:lnTo>
                    <a:pt x="354" y="20"/>
                  </a:lnTo>
                  <a:lnTo>
                    <a:pt x="344" y="14"/>
                  </a:lnTo>
                  <a:lnTo>
                    <a:pt x="334" y="9"/>
                  </a:lnTo>
                  <a:lnTo>
                    <a:pt x="322" y="5"/>
                  </a:lnTo>
                  <a:lnTo>
                    <a:pt x="311" y="3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5" y="0"/>
                  </a:lnTo>
                  <a:lnTo>
                    <a:pt x="264" y="3"/>
                  </a:lnTo>
                  <a:lnTo>
                    <a:pt x="252" y="5"/>
                  </a:lnTo>
                  <a:lnTo>
                    <a:pt x="242" y="9"/>
                  </a:lnTo>
                  <a:lnTo>
                    <a:pt x="231" y="14"/>
                  </a:lnTo>
                  <a:lnTo>
                    <a:pt x="220" y="20"/>
                  </a:lnTo>
                  <a:lnTo>
                    <a:pt x="212" y="27"/>
                  </a:lnTo>
                  <a:lnTo>
                    <a:pt x="202" y="35"/>
                  </a:lnTo>
                  <a:lnTo>
                    <a:pt x="26" y="212"/>
                  </a:lnTo>
                  <a:lnTo>
                    <a:pt x="19" y="219"/>
                  </a:lnTo>
                  <a:lnTo>
                    <a:pt x="13" y="227"/>
                  </a:lnTo>
                  <a:lnTo>
                    <a:pt x="9" y="235"/>
                  </a:lnTo>
                  <a:lnTo>
                    <a:pt x="5" y="245"/>
                  </a:lnTo>
                  <a:lnTo>
                    <a:pt x="3" y="254"/>
                  </a:lnTo>
                  <a:lnTo>
                    <a:pt x="0" y="263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3" y="292"/>
                  </a:lnTo>
                  <a:lnTo>
                    <a:pt x="5" y="302"/>
                  </a:lnTo>
                  <a:lnTo>
                    <a:pt x="8" y="311"/>
                  </a:lnTo>
                  <a:lnTo>
                    <a:pt x="12" y="321"/>
                  </a:lnTo>
                  <a:lnTo>
                    <a:pt x="19" y="332"/>
                  </a:lnTo>
                  <a:lnTo>
                    <a:pt x="25" y="340"/>
                  </a:lnTo>
                  <a:lnTo>
                    <a:pt x="33" y="350"/>
                  </a:lnTo>
                  <a:lnTo>
                    <a:pt x="41" y="360"/>
                  </a:lnTo>
                  <a:lnTo>
                    <a:pt x="45" y="363"/>
                  </a:lnTo>
                  <a:lnTo>
                    <a:pt x="51" y="366"/>
                  </a:lnTo>
                  <a:lnTo>
                    <a:pt x="56" y="367"/>
                  </a:lnTo>
                  <a:lnTo>
                    <a:pt x="62" y="368"/>
                  </a:lnTo>
                  <a:lnTo>
                    <a:pt x="68" y="367"/>
                  </a:lnTo>
                  <a:lnTo>
                    <a:pt x="73" y="366"/>
                  </a:lnTo>
                  <a:lnTo>
                    <a:pt x="79" y="363"/>
                  </a:lnTo>
                  <a:lnTo>
                    <a:pt x="83" y="360"/>
                  </a:lnTo>
                  <a:lnTo>
                    <a:pt x="87" y="354"/>
                  </a:lnTo>
                  <a:lnTo>
                    <a:pt x="89" y="349"/>
                  </a:lnTo>
                  <a:lnTo>
                    <a:pt x="92" y="344"/>
                  </a:lnTo>
                  <a:lnTo>
                    <a:pt x="92" y="338"/>
                  </a:lnTo>
                  <a:lnTo>
                    <a:pt x="92" y="332"/>
                  </a:lnTo>
                  <a:lnTo>
                    <a:pt x="89" y="326"/>
                  </a:lnTo>
                  <a:lnTo>
                    <a:pt x="87" y="321"/>
                  </a:lnTo>
                  <a:lnTo>
                    <a:pt x="83" y="317"/>
                  </a:lnTo>
                  <a:lnTo>
                    <a:pt x="80" y="314"/>
                  </a:lnTo>
                  <a:lnTo>
                    <a:pt x="76" y="307"/>
                  </a:lnTo>
                  <a:lnTo>
                    <a:pt x="70" y="300"/>
                  </a:lnTo>
                  <a:lnTo>
                    <a:pt x="65" y="291"/>
                  </a:lnTo>
                  <a:lnTo>
                    <a:pt x="63" y="287"/>
                  </a:lnTo>
                  <a:lnTo>
                    <a:pt x="62" y="282"/>
                  </a:lnTo>
                  <a:lnTo>
                    <a:pt x="60" y="277"/>
                  </a:lnTo>
                  <a:lnTo>
                    <a:pt x="60" y="273"/>
                  </a:lnTo>
                  <a:lnTo>
                    <a:pt x="60" y="267"/>
                  </a:lnTo>
                  <a:lnTo>
                    <a:pt x="63" y="263"/>
                  </a:lnTo>
                  <a:lnTo>
                    <a:pt x="65" y="259"/>
                  </a:lnTo>
                  <a:lnTo>
                    <a:pt x="68" y="255"/>
                  </a:lnTo>
                  <a:lnTo>
                    <a:pt x="245" y="78"/>
                  </a:lnTo>
                  <a:lnTo>
                    <a:pt x="249" y="73"/>
                  </a:lnTo>
                  <a:lnTo>
                    <a:pt x="254" y="70"/>
                  </a:lnTo>
                  <a:lnTo>
                    <a:pt x="259" y="67"/>
                  </a:lnTo>
                  <a:lnTo>
                    <a:pt x="264" y="65"/>
                  </a:lnTo>
                  <a:lnTo>
                    <a:pt x="270" y="63"/>
                  </a:lnTo>
                  <a:lnTo>
                    <a:pt x="276" y="62"/>
                  </a:lnTo>
                  <a:lnTo>
                    <a:pt x="281" y="61"/>
                  </a:lnTo>
                  <a:lnTo>
                    <a:pt x="288" y="61"/>
                  </a:lnTo>
                  <a:lnTo>
                    <a:pt x="293" y="61"/>
                  </a:lnTo>
                  <a:lnTo>
                    <a:pt x="300" y="62"/>
                  </a:lnTo>
                  <a:lnTo>
                    <a:pt x="305" y="63"/>
                  </a:lnTo>
                  <a:lnTo>
                    <a:pt x="310" y="65"/>
                  </a:lnTo>
                  <a:lnTo>
                    <a:pt x="316" y="67"/>
                  </a:lnTo>
                  <a:lnTo>
                    <a:pt x="321" y="70"/>
                  </a:lnTo>
                  <a:lnTo>
                    <a:pt x="325" y="73"/>
                  </a:lnTo>
                  <a:lnTo>
                    <a:pt x="330" y="78"/>
                  </a:lnTo>
                  <a:lnTo>
                    <a:pt x="427" y="175"/>
                  </a:lnTo>
                  <a:lnTo>
                    <a:pt x="432" y="180"/>
                  </a:lnTo>
                  <a:lnTo>
                    <a:pt x="435" y="185"/>
                  </a:lnTo>
                  <a:lnTo>
                    <a:pt x="438" y="189"/>
                  </a:lnTo>
                  <a:lnTo>
                    <a:pt x="441" y="195"/>
                  </a:lnTo>
                  <a:lnTo>
                    <a:pt x="442" y="200"/>
                  </a:lnTo>
                  <a:lnTo>
                    <a:pt x="444" y="206"/>
                  </a:lnTo>
                  <a:lnTo>
                    <a:pt x="446" y="212"/>
                  </a:lnTo>
                  <a:lnTo>
                    <a:pt x="446" y="218"/>
                  </a:lnTo>
                  <a:lnTo>
                    <a:pt x="446" y="223"/>
                  </a:lnTo>
                  <a:lnTo>
                    <a:pt x="444" y="230"/>
                  </a:lnTo>
                  <a:lnTo>
                    <a:pt x="442" y="235"/>
                  </a:lnTo>
                  <a:lnTo>
                    <a:pt x="441" y="241"/>
                  </a:lnTo>
                  <a:lnTo>
                    <a:pt x="438" y="246"/>
                  </a:lnTo>
                  <a:lnTo>
                    <a:pt x="435" y="251"/>
                  </a:lnTo>
                  <a:lnTo>
                    <a:pt x="432" y="256"/>
                  </a:lnTo>
                  <a:lnTo>
                    <a:pt x="427" y="260"/>
                  </a:lnTo>
                  <a:lnTo>
                    <a:pt x="251" y="437"/>
                  </a:lnTo>
                  <a:lnTo>
                    <a:pt x="246" y="441"/>
                  </a:lnTo>
                  <a:lnTo>
                    <a:pt x="241" y="443"/>
                  </a:lnTo>
                  <a:lnTo>
                    <a:pt x="234" y="445"/>
                  </a:lnTo>
                  <a:lnTo>
                    <a:pt x="228" y="444"/>
                  </a:lnTo>
                  <a:lnTo>
                    <a:pt x="218" y="442"/>
                  </a:lnTo>
                  <a:lnTo>
                    <a:pt x="208" y="438"/>
                  </a:lnTo>
                  <a:lnTo>
                    <a:pt x="199" y="430"/>
                  </a:lnTo>
                  <a:lnTo>
                    <a:pt x="188" y="422"/>
                  </a:lnTo>
                  <a:lnTo>
                    <a:pt x="184" y="419"/>
                  </a:lnTo>
                  <a:lnTo>
                    <a:pt x="178" y="415"/>
                  </a:lnTo>
                  <a:lnTo>
                    <a:pt x="173" y="413"/>
                  </a:lnTo>
                  <a:lnTo>
                    <a:pt x="168" y="413"/>
                  </a:lnTo>
                  <a:lnTo>
                    <a:pt x="161" y="413"/>
                  </a:lnTo>
                  <a:lnTo>
                    <a:pt x="156" y="415"/>
                  </a:lnTo>
                  <a:lnTo>
                    <a:pt x="151" y="419"/>
                  </a:lnTo>
                  <a:lnTo>
                    <a:pt x="146" y="422"/>
                  </a:lnTo>
                  <a:lnTo>
                    <a:pt x="142" y="426"/>
                  </a:lnTo>
                  <a:lnTo>
                    <a:pt x="140" y="432"/>
                  </a:lnTo>
                  <a:lnTo>
                    <a:pt x="138" y="438"/>
                  </a:lnTo>
                  <a:lnTo>
                    <a:pt x="137" y="443"/>
                  </a:lnTo>
                  <a:lnTo>
                    <a:pt x="138" y="449"/>
                  </a:lnTo>
                  <a:lnTo>
                    <a:pt x="140" y="454"/>
                  </a:lnTo>
                  <a:lnTo>
                    <a:pt x="142" y="459"/>
                  </a:lnTo>
                  <a:lnTo>
                    <a:pt x="146" y="465"/>
                  </a:lnTo>
                  <a:lnTo>
                    <a:pt x="155" y="472"/>
                  </a:lnTo>
                  <a:lnTo>
                    <a:pt x="163" y="480"/>
                  </a:lnTo>
                  <a:lnTo>
                    <a:pt x="172" y="486"/>
                  </a:lnTo>
                  <a:lnTo>
                    <a:pt x="182" y="492"/>
                  </a:lnTo>
                  <a:lnTo>
                    <a:pt x="190" y="496"/>
                  </a:lnTo>
                  <a:lnTo>
                    <a:pt x="200" y="500"/>
                  </a:lnTo>
                  <a:lnTo>
                    <a:pt x="210" y="502"/>
                  </a:lnTo>
                  <a:lnTo>
                    <a:pt x="219" y="504"/>
                  </a:lnTo>
                  <a:lnTo>
                    <a:pt x="226" y="505"/>
                  </a:lnTo>
                  <a:lnTo>
                    <a:pt x="232" y="505"/>
                  </a:lnTo>
                  <a:lnTo>
                    <a:pt x="241" y="504"/>
                  </a:lnTo>
                  <a:lnTo>
                    <a:pt x="249" y="503"/>
                  </a:lnTo>
                  <a:lnTo>
                    <a:pt x="258" y="501"/>
                  </a:lnTo>
                  <a:lnTo>
                    <a:pt x="265" y="499"/>
                  </a:lnTo>
                  <a:lnTo>
                    <a:pt x="273" y="495"/>
                  </a:lnTo>
                  <a:lnTo>
                    <a:pt x="280" y="490"/>
                  </a:lnTo>
                  <a:lnTo>
                    <a:pt x="287" y="485"/>
                  </a:lnTo>
                  <a:lnTo>
                    <a:pt x="293" y="480"/>
                  </a:lnTo>
                  <a:lnTo>
                    <a:pt x="470" y="303"/>
                  </a:lnTo>
                  <a:lnTo>
                    <a:pt x="479" y="294"/>
                  </a:lnTo>
                  <a:lnTo>
                    <a:pt x="485" y="285"/>
                  </a:lnTo>
                  <a:lnTo>
                    <a:pt x="492" y="275"/>
                  </a:lnTo>
                  <a:lnTo>
                    <a:pt x="496" y="264"/>
                  </a:lnTo>
                  <a:lnTo>
                    <a:pt x="500" y="252"/>
                  </a:lnTo>
                  <a:lnTo>
                    <a:pt x="503" y="242"/>
                  </a:lnTo>
                  <a:lnTo>
                    <a:pt x="505" y="230"/>
                  </a:lnTo>
                  <a:lnTo>
                    <a:pt x="506" y="218"/>
                  </a:lnTo>
                  <a:lnTo>
                    <a:pt x="505" y="206"/>
                  </a:lnTo>
                  <a:lnTo>
                    <a:pt x="503" y="195"/>
                  </a:lnTo>
                  <a:lnTo>
                    <a:pt x="500" y="183"/>
                  </a:lnTo>
                  <a:lnTo>
                    <a:pt x="496" y="172"/>
                  </a:lnTo>
                  <a:lnTo>
                    <a:pt x="492" y="161"/>
                  </a:lnTo>
                  <a:lnTo>
                    <a:pt x="485" y="152"/>
                  </a:lnTo>
                  <a:lnTo>
                    <a:pt x="479" y="142"/>
                  </a:lnTo>
                  <a:lnTo>
                    <a:pt x="470" y="133"/>
                  </a:lnTo>
                  <a:lnTo>
                    <a:pt x="470" y="132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18">
              <a:extLst>
                <a:ext uri="{FF2B5EF4-FFF2-40B4-BE49-F238E27FC236}">
                  <a16:creationId xmlns:a16="http://schemas.microsoft.com/office/drawing/2014/main" id="{1DF56CFD-FC86-49C4-97B1-26C249BA5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5" y="2030413"/>
              <a:ext cx="160338" cy="160338"/>
            </a:xfrm>
            <a:custGeom>
              <a:avLst/>
              <a:gdLst>
                <a:gd name="T0" fmla="*/ 415 w 505"/>
                <a:gd name="T1" fmla="*/ 156 h 505"/>
                <a:gd name="T2" fmla="*/ 414 w 505"/>
                <a:gd name="T3" fmla="*/ 173 h 505"/>
                <a:gd name="T4" fmla="*/ 422 w 505"/>
                <a:gd name="T5" fmla="*/ 189 h 505"/>
                <a:gd name="T6" fmla="*/ 435 w 505"/>
                <a:gd name="T7" fmla="*/ 205 h 505"/>
                <a:gd name="T8" fmla="*/ 444 w 505"/>
                <a:gd name="T9" fmla="*/ 223 h 505"/>
                <a:gd name="T10" fmla="*/ 445 w 505"/>
                <a:gd name="T11" fmla="*/ 238 h 505"/>
                <a:gd name="T12" fmla="*/ 437 w 505"/>
                <a:gd name="T13" fmla="*/ 251 h 505"/>
                <a:gd name="T14" fmla="*/ 253 w 505"/>
                <a:gd name="T15" fmla="*/ 435 h 505"/>
                <a:gd name="T16" fmla="*/ 237 w 505"/>
                <a:gd name="T17" fmla="*/ 443 h 505"/>
                <a:gd name="T18" fmla="*/ 220 w 505"/>
                <a:gd name="T19" fmla="*/ 445 h 505"/>
                <a:gd name="T20" fmla="*/ 202 w 505"/>
                <a:gd name="T21" fmla="*/ 443 h 505"/>
                <a:gd name="T22" fmla="*/ 186 w 505"/>
                <a:gd name="T23" fmla="*/ 435 h 505"/>
                <a:gd name="T24" fmla="*/ 77 w 505"/>
                <a:gd name="T25" fmla="*/ 328 h 505"/>
                <a:gd name="T26" fmla="*/ 67 w 505"/>
                <a:gd name="T27" fmla="*/ 314 h 505"/>
                <a:gd name="T28" fmla="*/ 61 w 505"/>
                <a:gd name="T29" fmla="*/ 297 h 505"/>
                <a:gd name="T30" fmla="*/ 60 w 505"/>
                <a:gd name="T31" fmla="*/ 280 h 505"/>
                <a:gd name="T32" fmla="*/ 64 w 505"/>
                <a:gd name="T33" fmla="*/ 263 h 505"/>
                <a:gd name="T34" fmla="*/ 74 w 505"/>
                <a:gd name="T35" fmla="*/ 248 h 505"/>
                <a:gd name="T36" fmla="*/ 258 w 505"/>
                <a:gd name="T37" fmla="*/ 64 h 505"/>
                <a:gd name="T38" fmla="*/ 272 w 505"/>
                <a:gd name="T39" fmla="*/ 60 h 505"/>
                <a:gd name="T40" fmla="*/ 287 w 505"/>
                <a:gd name="T41" fmla="*/ 63 h 505"/>
                <a:gd name="T42" fmla="*/ 307 w 505"/>
                <a:gd name="T43" fmla="*/ 75 h 505"/>
                <a:gd name="T44" fmla="*/ 321 w 505"/>
                <a:gd name="T45" fmla="*/ 87 h 505"/>
                <a:gd name="T46" fmla="*/ 337 w 505"/>
                <a:gd name="T47" fmla="*/ 92 h 505"/>
                <a:gd name="T48" fmla="*/ 355 w 505"/>
                <a:gd name="T49" fmla="*/ 87 h 505"/>
                <a:gd name="T50" fmla="*/ 365 w 505"/>
                <a:gd name="T51" fmla="*/ 73 h 505"/>
                <a:gd name="T52" fmla="*/ 368 w 505"/>
                <a:gd name="T53" fmla="*/ 57 h 505"/>
                <a:gd name="T54" fmla="*/ 359 w 505"/>
                <a:gd name="T55" fmla="*/ 41 h 505"/>
                <a:gd name="T56" fmla="*/ 331 w 505"/>
                <a:gd name="T57" fmla="*/ 18 h 505"/>
                <a:gd name="T58" fmla="*/ 301 w 505"/>
                <a:gd name="T59" fmla="*/ 4 h 505"/>
                <a:gd name="T60" fmla="*/ 272 w 505"/>
                <a:gd name="T61" fmla="*/ 0 h 505"/>
                <a:gd name="T62" fmla="*/ 244 w 505"/>
                <a:gd name="T63" fmla="*/ 4 h 505"/>
                <a:gd name="T64" fmla="*/ 220 w 505"/>
                <a:gd name="T65" fmla="*/ 19 h 505"/>
                <a:gd name="T66" fmla="*/ 28 w 505"/>
                <a:gd name="T67" fmla="*/ 209 h 505"/>
                <a:gd name="T68" fmla="*/ 9 w 505"/>
                <a:gd name="T69" fmla="*/ 239 h 505"/>
                <a:gd name="T70" fmla="*/ 1 w 505"/>
                <a:gd name="T71" fmla="*/ 274 h 505"/>
                <a:gd name="T72" fmla="*/ 2 w 505"/>
                <a:gd name="T73" fmla="*/ 309 h 505"/>
                <a:gd name="T74" fmla="*/ 14 w 505"/>
                <a:gd name="T75" fmla="*/ 342 h 505"/>
                <a:gd name="T76" fmla="*/ 35 w 505"/>
                <a:gd name="T77" fmla="*/ 370 h 505"/>
                <a:gd name="T78" fmla="*/ 153 w 505"/>
                <a:gd name="T79" fmla="*/ 485 h 505"/>
                <a:gd name="T80" fmla="*/ 184 w 505"/>
                <a:gd name="T81" fmla="*/ 500 h 505"/>
                <a:gd name="T82" fmla="*/ 220 w 505"/>
                <a:gd name="T83" fmla="*/ 505 h 505"/>
                <a:gd name="T84" fmla="*/ 231 w 505"/>
                <a:gd name="T85" fmla="*/ 505 h 505"/>
                <a:gd name="T86" fmla="*/ 266 w 505"/>
                <a:gd name="T87" fmla="*/ 497 h 505"/>
                <a:gd name="T88" fmla="*/ 296 w 505"/>
                <a:gd name="T89" fmla="*/ 478 h 505"/>
                <a:gd name="T90" fmla="*/ 487 w 505"/>
                <a:gd name="T91" fmla="*/ 286 h 505"/>
                <a:gd name="T92" fmla="*/ 501 w 505"/>
                <a:gd name="T93" fmla="*/ 261 h 505"/>
                <a:gd name="T94" fmla="*/ 505 w 505"/>
                <a:gd name="T95" fmla="*/ 233 h 505"/>
                <a:gd name="T96" fmla="*/ 501 w 505"/>
                <a:gd name="T97" fmla="*/ 204 h 505"/>
                <a:gd name="T98" fmla="*/ 487 w 505"/>
                <a:gd name="T99" fmla="*/ 174 h 505"/>
                <a:gd name="T100" fmla="*/ 464 w 505"/>
                <a:gd name="T101" fmla="*/ 146 h 505"/>
                <a:gd name="T102" fmla="*/ 449 w 505"/>
                <a:gd name="T103" fmla="*/ 137 h 505"/>
                <a:gd name="T104" fmla="*/ 432 w 505"/>
                <a:gd name="T105" fmla="*/ 13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05">
                  <a:moveTo>
                    <a:pt x="422" y="146"/>
                  </a:moveTo>
                  <a:lnTo>
                    <a:pt x="418" y="151"/>
                  </a:lnTo>
                  <a:lnTo>
                    <a:pt x="415" y="156"/>
                  </a:lnTo>
                  <a:lnTo>
                    <a:pt x="414" y="162"/>
                  </a:lnTo>
                  <a:lnTo>
                    <a:pt x="413" y="167"/>
                  </a:lnTo>
                  <a:lnTo>
                    <a:pt x="414" y="173"/>
                  </a:lnTo>
                  <a:lnTo>
                    <a:pt x="415" y="179"/>
                  </a:lnTo>
                  <a:lnTo>
                    <a:pt x="418" y="183"/>
                  </a:lnTo>
                  <a:lnTo>
                    <a:pt x="422" y="189"/>
                  </a:lnTo>
                  <a:lnTo>
                    <a:pt x="425" y="192"/>
                  </a:lnTo>
                  <a:lnTo>
                    <a:pt x="430" y="197"/>
                  </a:lnTo>
                  <a:lnTo>
                    <a:pt x="435" y="205"/>
                  </a:lnTo>
                  <a:lnTo>
                    <a:pt x="440" y="213"/>
                  </a:lnTo>
                  <a:lnTo>
                    <a:pt x="443" y="219"/>
                  </a:lnTo>
                  <a:lnTo>
                    <a:pt x="444" y="223"/>
                  </a:lnTo>
                  <a:lnTo>
                    <a:pt x="445" y="228"/>
                  </a:lnTo>
                  <a:lnTo>
                    <a:pt x="445" y="233"/>
                  </a:lnTo>
                  <a:lnTo>
                    <a:pt x="445" y="238"/>
                  </a:lnTo>
                  <a:lnTo>
                    <a:pt x="443" y="242"/>
                  </a:lnTo>
                  <a:lnTo>
                    <a:pt x="440" y="247"/>
                  </a:lnTo>
                  <a:lnTo>
                    <a:pt x="437" y="251"/>
                  </a:lnTo>
                  <a:lnTo>
                    <a:pt x="261" y="428"/>
                  </a:lnTo>
                  <a:lnTo>
                    <a:pt x="257" y="431"/>
                  </a:lnTo>
                  <a:lnTo>
                    <a:pt x="253" y="435"/>
                  </a:lnTo>
                  <a:lnTo>
                    <a:pt x="247" y="439"/>
                  </a:lnTo>
                  <a:lnTo>
                    <a:pt x="242" y="441"/>
                  </a:lnTo>
                  <a:lnTo>
                    <a:pt x="237" y="443"/>
                  </a:lnTo>
                  <a:lnTo>
                    <a:pt x="231" y="444"/>
                  </a:lnTo>
                  <a:lnTo>
                    <a:pt x="226" y="445"/>
                  </a:lnTo>
                  <a:lnTo>
                    <a:pt x="220" y="445"/>
                  </a:lnTo>
                  <a:lnTo>
                    <a:pt x="213" y="445"/>
                  </a:lnTo>
                  <a:lnTo>
                    <a:pt x="208" y="444"/>
                  </a:lnTo>
                  <a:lnTo>
                    <a:pt x="202" y="443"/>
                  </a:lnTo>
                  <a:lnTo>
                    <a:pt x="197" y="441"/>
                  </a:lnTo>
                  <a:lnTo>
                    <a:pt x="192" y="439"/>
                  </a:lnTo>
                  <a:lnTo>
                    <a:pt x="186" y="435"/>
                  </a:lnTo>
                  <a:lnTo>
                    <a:pt x="182" y="432"/>
                  </a:lnTo>
                  <a:lnTo>
                    <a:pt x="177" y="428"/>
                  </a:lnTo>
                  <a:lnTo>
                    <a:pt x="77" y="328"/>
                  </a:lnTo>
                  <a:lnTo>
                    <a:pt x="74" y="324"/>
                  </a:lnTo>
                  <a:lnTo>
                    <a:pt x="69" y="319"/>
                  </a:lnTo>
                  <a:lnTo>
                    <a:pt x="67" y="314"/>
                  </a:lnTo>
                  <a:lnTo>
                    <a:pt x="64" y="309"/>
                  </a:lnTo>
                  <a:lnTo>
                    <a:pt x="63" y="304"/>
                  </a:lnTo>
                  <a:lnTo>
                    <a:pt x="61" y="297"/>
                  </a:lnTo>
                  <a:lnTo>
                    <a:pt x="60" y="292"/>
                  </a:lnTo>
                  <a:lnTo>
                    <a:pt x="60" y="285"/>
                  </a:lnTo>
                  <a:lnTo>
                    <a:pt x="60" y="280"/>
                  </a:lnTo>
                  <a:lnTo>
                    <a:pt x="61" y="274"/>
                  </a:lnTo>
                  <a:lnTo>
                    <a:pt x="63" y="268"/>
                  </a:lnTo>
                  <a:lnTo>
                    <a:pt x="64" y="263"/>
                  </a:lnTo>
                  <a:lnTo>
                    <a:pt x="67" y="257"/>
                  </a:lnTo>
                  <a:lnTo>
                    <a:pt x="70" y="252"/>
                  </a:lnTo>
                  <a:lnTo>
                    <a:pt x="74" y="248"/>
                  </a:lnTo>
                  <a:lnTo>
                    <a:pt x="78" y="243"/>
                  </a:lnTo>
                  <a:lnTo>
                    <a:pt x="254" y="69"/>
                  </a:lnTo>
                  <a:lnTo>
                    <a:pt x="258" y="64"/>
                  </a:lnTo>
                  <a:lnTo>
                    <a:pt x="262" y="62"/>
                  </a:lnTo>
                  <a:lnTo>
                    <a:pt x="268" y="61"/>
                  </a:lnTo>
                  <a:lnTo>
                    <a:pt x="272" y="60"/>
                  </a:lnTo>
                  <a:lnTo>
                    <a:pt x="277" y="60"/>
                  </a:lnTo>
                  <a:lnTo>
                    <a:pt x="282" y="61"/>
                  </a:lnTo>
                  <a:lnTo>
                    <a:pt x="287" y="63"/>
                  </a:lnTo>
                  <a:lnTo>
                    <a:pt x="291" y="64"/>
                  </a:lnTo>
                  <a:lnTo>
                    <a:pt x="300" y="70"/>
                  </a:lnTo>
                  <a:lnTo>
                    <a:pt x="307" y="75"/>
                  </a:lnTo>
                  <a:lnTo>
                    <a:pt x="313" y="81"/>
                  </a:lnTo>
                  <a:lnTo>
                    <a:pt x="317" y="84"/>
                  </a:lnTo>
                  <a:lnTo>
                    <a:pt x="321" y="87"/>
                  </a:lnTo>
                  <a:lnTo>
                    <a:pt x="327" y="90"/>
                  </a:lnTo>
                  <a:lnTo>
                    <a:pt x="332" y="91"/>
                  </a:lnTo>
                  <a:lnTo>
                    <a:pt x="337" y="92"/>
                  </a:lnTo>
                  <a:lnTo>
                    <a:pt x="344" y="91"/>
                  </a:lnTo>
                  <a:lnTo>
                    <a:pt x="349" y="90"/>
                  </a:lnTo>
                  <a:lnTo>
                    <a:pt x="355" y="87"/>
                  </a:lnTo>
                  <a:lnTo>
                    <a:pt x="359" y="84"/>
                  </a:lnTo>
                  <a:lnTo>
                    <a:pt x="363" y="78"/>
                  </a:lnTo>
                  <a:lnTo>
                    <a:pt x="365" y="73"/>
                  </a:lnTo>
                  <a:lnTo>
                    <a:pt x="368" y="68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0"/>
                  </a:lnTo>
                  <a:lnTo>
                    <a:pt x="363" y="45"/>
                  </a:lnTo>
                  <a:lnTo>
                    <a:pt x="359" y="41"/>
                  </a:lnTo>
                  <a:lnTo>
                    <a:pt x="350" y="32"/>
                  </a:lnTo>
                  <a:lnTo>
                    <a:pt x="341" y="25"/>
                  </a:lnTo>
                  <a:lnTo>
                    <a:pt x="331" y="18"/>
                  </a:lnTo>
                  <a:lnTo>
                    <a:pt x="321" y="13"/>
                  </a:lnTo>
                  <a:lnTo>
                    <a:pt x="312" y="8"/>
                  </a:lnTo>
                  <a:lnTo>
                    <a:pt x="301" y="4"/>
                  </a:lnTo>
                  <a:lnTo>
                    <a:pt x="291" y="2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4" y="4"/>
                  </a:lnTo>
                  <a:lnTo>
                    <a:pt x="236" y="9"/>
                  </a:lnTo>
                  <a:lnTo>
                    <a:pt x="227" y="13"/>
                  </a:lnTo>
                  <a:lnTo>
                    <a:pt x="220" y="19"/>
                  </a:lnTo>
                  <a:lnTo>
                    <a:pt x="212" y="26"/>
                  </a:lnTo>
                  <a:lnTo>
                    <a:pt x="35" y="201"/>
                  </a:lnTo>
                  <a:lnTo>
                    <a:pt x="28" y="209"/>
                  </a:lnTo>
                  <a:lnTo>
                    <a:pt x="20" y="219"/>
                  </a:lnTo>
                  <a:lnTo>
                    <a:pt x="14" y="228"/>
                  </a:lnTo>
                  <a:lnTo>
                    <a:pt x="9" y="239"/>
                  </a:lnTo>
                  <a:lnTo>
                    <a:pt x="5" y="251"/>
                  </a:lnTo>
                  <a:lnTo>
                    <a:pt x="2" y="262"/>
                  </a:lnTo>
                  <a:lnTo>
                    <a:pt x="1" y="274"/>
                  </a:lnTo>
                  <a:lnTo>
                    <a:pt x="0" y="285"/>
                  </a:lnTo>
                  <a:lnTo>
                    <a:pt x="1" y="297"/>
                  </a:lnTo>
                  <a:lnTo>
                    <a:pt x="2" y="309"/>
                  </a:lnTo>
                  <a:lnTo>
                    <a:pt x="5" y="321"/>
                  </a:lnTo>
                  <a:lnTo>
                    <a:pt x="9" y="331"/>
                  </a:lnTo>
                  <a:lnTo>
                    <a:pt x="14" y="342"/>
                  </a:lnTo>
                  <a:lnTo>
                    <a:pt x="20" y="352"/>
                  </a:lnTo>
                  <a:lnTo>
                    <a:pt x="26" y="361"/>
                  </a:lnTo>
                  <a:lnTo>
                    <a:pt x="35" y="370"/>
                  </a:lnTo>
                  <a:lnTo>
                    <a:pt x="135" y="470"/>
                  </a:lnTo>
                  <a:lnTo>
                    <a:pt x="143" y="478"/>
                  </a:lnTo>
                  <a:lnTo>
                    <a:pt x="153" y="485"/>
                  </a:lnTo>
                  <a:lnTo>
                    <a:pt x="163" y="491"/>
                  </a:lnTo>
                  <a:lnTo>
                    <a:pt x="173" y="497"/>
                  </a:lnTo>
                  <a:lnTo>
                    <a:pt x="184" y="500"/>
                  </a:lnTo>
                  <a:lnTo>
                    <a:pt x="196" y="503"/>
                  </a:lnTo>
                  <a:lnTo>
                    <a:pt x="208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31" y="505"/>
                  </a:lnTo>
                  <a:lnTo>
                    <a:pt x="243" y="503"/>
                  </a:lnTo>
                  <a:lnTo>
                    <a:pt x="255" y="500"/>
                  </a:lnTo>
                  <a:lnTo>
                    <a:pt x="266" y="497"/>
                  </a:lnTo>
                  <a:lnTo>
                    <a:pt x="276" y="491"/>
                  </a:lnTo>
                  <a:lnTo>
                    <a:pt x="286" y="485"/>
                  </a:lnTo>
                  <a:lnTo>
                    <a:pt x="296" y="478"/>
                  </a:lnTo>
                  <a:lnTo>
                    <a:pt x="304" y="470"/>
                  </a:lnTo>
                  <a:lnTo>
                    <a:pt x="479" y="294"/>
                  </a:lnTo>
                  <a:lnTo>
                    <a:pt x="487" y="286"/>
                  </a:lnTo>
                  <a:lnTo>
                    <a:pt x="492" y="278"/>
                  </a:lnTo>
                  <a:lnTo>
                    <a:pt x="496" y="269"/>
                  </a:lnTo>
                  <a:lnTo>
                    <a:pt x="501" y="261"/>
                  </a:lnTo>
                  <a:lnTo>
                    <a:pt x="503" y="252"/>
                  </a:lnTo>
                  <a:lnTo>
                    <a:pt x="505" y="242"/>
                  </a:lnTo>
                  <a:lnTo>
                    <a:pt x="505" y="233"/>
                  </a:lnTo>
                  <a:lnTo>
                    <a:pt x="505" y="223"/>
                  </a:lnTo>
                  <a:lnTo>
                    <a:pt x="503" y="213"/>
                  </a:lnTo>
                  <a:lnTo>
                    <a:pt x="501" y="204"/>
                  </a:lnTo>
                  <a:lnTo>
                    <a:pt x="497" y="194"/>
                  </a:lnTo>
                  <a:lnTo>
                    <a:pt x="492" y="183"/>
                  </a:lnTo>
                  <a:lnTo>
                    <a:pt x="487" y="174"/>
                  </a:lnTo>
                  <a:lnTo>
                    <a:pt x="480" y="164"/>
                  </a:lnTo>
                  <a:lnTo>
                    <a:pt x="473" y="156"/>
                  </a:lnTo>
                  <a:lnTo>
                    <a:pt x="464" y="146"/>
                  </a:lnTo>
                  <a:lnTo>
                    <a:pt x="460" y="143"/>
                  </a:lnTo>
                  <a:lnTo>
                    <a:pt x="454" y="139"/>
                  </a:lnTo>
                  <a:lnTo>
                    <a:pt x="449" y="137"/>
                  </a:lnTo>
                  <a:lnTo>
                    <a:pt x="443" y="137"/>
                  </a:lnTo>
                  <a:lnTo>
                    <a:pt x="437" y="137"/>
                  </a:lnTo>
                  <a:lnTo>
                    <a:pt x="432" y="139"/>
                  </a:lnTo>
                  <a:lnTo>
                    <a:pt x="427" y="143"/>
                  </a:lnTo>
                  <a:lnTo>
                    <a:pt x="422" y="146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819">
              <a:extLst>
                <a:ext uri="{FF2B5EF4-FFF2-40B4-BE49-F238E27FC236}">
                  <a16:creationId xmlns:a16="http://schemas.microsoft.com/office/drawing/2014/main" id="{ED124DC5-4B8C-0669-67F3-959402916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997075"/>
              <a:ext cx="114300" cy="114300"/>
            </a:xfrm>
            <a:custGeom>
              <a:avLst/>
              <a:gdLst>
                <a:gd name="T0" fmla="*/ 10 w 362"/>
                <a:gd name="T1" fmla="*/ 352 h 360"/>
                <a:gd name="T2" fmla="*/ 14 w 362"/>
                <a:gd name="T3" fmla="*/ 355 h 360"/>
                <a:gd name="T4" fmla="*/ 20 w 362"/>
                <a:gd name="T5" fmla="*/ 358 h 360"/>
                <a:gd name="T6" fmla="*/ 25 w 362"/>
                <a:gd name="T7" fmla="*/ 360 h 360"/>
                <a:gd name="T8" fmla="*/ 30 w 362"/>
                <a:gd name="T9" fmla="*/ 360 h 360"/>
                <a:gd name="T10" fmla="*/ 37 w 362"/>
                <a:gd name="T11" fmla="*/ 360 h 360"/>
                <a:gd name="T12" fmla="*/ 42 w 362"/>
                <a:gd name="T13" fmla="*/ 358 h 360"/>
                <a:gd name="T14" fmla="*/ 48 w 362"/>
                <a:gd name="T15" fmla="*/ 355 h 360"/>
                <a:gd name="T16" fmla="*/ 52 w 362"/>
                <a:gd name="T17" fmla="*/ 352 h 360"/>
                <a:gd name="T18" fmla="*/ 352 w 362"/>
                <a:gd name="T19" fmla="*/ 52 h 360"/>
                <a:gd name="T20" fmla="*/ 356 w 362"/>
                <a:gd name="T21" fmla="*/ 46 h 360"/>
                <a:gd name="T22" fmla="*/ 359 w 362"/>
                <a:gd name="T23" fmla="*/ 41 h 360"/>
                <a:gd name="T24" fmla="*/ 361 w 362"/>
                <a:gd name="T25" fmla="*/ 36 h 360"/>
                <a:gd name="T26" fmla="*/ 362 w 362"/>
                <a:gd name="T27" fmla="*/ 30 h 360"/>
                <a:gd name="T28" fmla="*/ 361 w 362"/>
                <a:gd name="T29" fmla="*/ 24 h 360"/>
                <a:gd name="T30" fmla="*/ 359 w 362"/>
                <a:gd name="T31" fmla="*/ 18 h 360"/>
                <a:gd name="T32" fmla="*/ 356 w 362"/>
                <a:gd name="T33" fmla="*/ 13 h 360"/>
                <a:gd name="T34" fmla="*/ 352 w 362"/>
                <a:gd name="T35" fmla="*/ 9 h 360"/>
                <a:gd name="T36" fmla="*/ 348 w 362"/>
                <a:gd name="T37" fmla="*/ 4 h 360"/>
                <a:gd name="T38" fmla="*/ 343 w 362"/>
                <a:gd name="T39" fmla="*/ 2 h 360"/>
                <a:gd name="T40" fmla="*/ 337 w 362"/>
                <a:gd name="T41" fmla="*/ 0 h 360"/>
                <a:gd name="T42" fmla="*/ 332 w 362"/>
                <a:gd name="T43" fmla="*/ 0 h 360"/>
                <a:gd name="T44" fmla="*/ 325 w 362"/>
                <a:gd name="T45" fmla="*/ 0 h 360"/>
                <a:gd name="T46" fmla="*/ 320 w 362"/>
                <a:gd name="T47" fmla="*/ 2 h 360"/>
                <a:gd name="T48" fmla="*/ 315 w 362"/>
                <a:gd name="T49" fmla="*/ 4 h 360"/>
                <a:gd name="T50" fmla="*/ 310 w 362"/>
                <a:gd name="T51" fmla="*/ 9 h 360"/>
                <a:gd name="T52" fmla="*/ 10 w 362"/>
                <a:gd name="T53" fmla="*/ 309 h 360"/>
                <a:gd name="T54" fmla="*/ 6 w 362"/>
                <a:gd name="T55" fmla="*/ 314 h 360"/>
                <a:gd name="T56" fmla="*/ 3 w 362"/>
                <a:gd name="T57" fmla="*/ 319 h 360"/>
                <a:gd name="T58" fmla="*/ 1 w 362"/>
                <a:gd name="T59" fmla="*/ 325 h 360"/>
                <a:gd name="T60" fmla="*/ 0 w 362"/>
                <a:gd name="T61" fmla="*/ 330 h 360"/>
                <a:gd name="T62" fmla="*/ 1 w 362"/>
                <a:gd name="T63" fmla="*/ 336 h 360"/>
                <a:gd name="T64" fmla="*/ 3 w 362"/>
                <a:gd name="T65" fmla="*/ 342 h 360"/>
                <a:gd name="T66" fmla="*/ 6 w 362"/>
                <a:gd name="T67" fmla="*/ 346 h 360"/>
                <a:gd name="T68" fmla="*/ 10 w 362"/>
                <a:gd name="T69" fmla="*/ 3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2" h="360">
                  <a:moveTo>
                    <a:pt x="10" y="352"/>
                  </a:moveTo>
                  <a:lnTo>
                    <a:pt x="14" y="355"/>
                  </a:lnTo>
                  <a:lnTo>
                    <a:pt x="20" y="358"/>
                  </a:lnTo>
                  <a:lnTo>
                    <a:pt x="25" y="360"/>
                  </a:lnTo>
                  <a:lnTo>
                    <a:pt x="30" y="360"/>
                  </a:lnTo>
                  <a:lnTo>
                    <a:pt x="37" y="360"/>
                  </a:lnTo>
                  <a:lnTo>
                    <a:pt x="42" y="358"/>
                  </a:lnTo>
                  <a:lnTo>
                    <a:pt x="48" y="355"/>
                  </a:lnTo>
                  <a:lnTo>
                    <a:pt x="52" y="352"/>
                  </a:lnTo>
                  <a:lnTo>
                    <a:pt x="352" y="52"/>
                  </a:lnTo>
                  <a:lnTo>
                    <a:pt x="356" y="46"/>
                  </a:lnTo>
                  <a:lnTo>
                    <a:pt x="359" y="41"/>
                  </a:lnTo>
                  <a:lnTo>
                    <a:pt x="361" y="36"/>
                  </a:lnTo>
                  <a:lnTo>
                    <a:pt x="362" y="30"/>
                  </a:lnTo>
                  <a:lnTo>
                    <a:pt x="361" y="24"/>
                  </a:lnTo>
                  <a:lnTo>
                    <a:pt x="359" y="18"/>
                  </a:lnTo>
                  <a:lnTo>
                    <a:pt x="356" y="13"/>
                  </a:lnTo>
                  <a:lnTo>
                    <a:pt x="352" y="9"/>
                  </a:lnTo>
                  <a:lnTo>
                    <a:pt x="348" y="4"/>
                  </a:lnTo>
                  <a:lnTo>
                    <a:pt x="343" y="2"/>
                  </a:lnTo>
                  <a:lnTo>
                    <a:pt x="337" y="0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0" y="2"/>
                  </a:lnTo>
                  <a:lnTo>
                    <a:pt x="315" y="4"/>
                  </a:lnTo>
                  <a:lnTo>
                    <a:pt x="310" y="9"/>
                  </a:lnTo>
                  <a:lnTo>
                    <a:pt x="10" y="309"/>
                  </a:lnTo>
                  <a:lnTo>
                    <a:pt x="6" y="314"/>
                  </a:lnTo>
                  <a:lnTo>
                    <a:pt x="3" y="319"/>
                  </a:lnTo>
                  <a:lnTo>
                    <a:pt x="1" y="325"/>
                  </a:lnTo>
                  <a:lnTo>
                    <a:pt x="0" y="330"/>
                  </a:lnTo>
                  <a:lnTo>
                    <a:pt x="1" y="336"/>
                  </a:lnTo>
                  <a:lnTo>
                    <a:pt x="3" y="342"/>
                  </a:lnTo>
                  <a:lnTo>
                    <a:pt x="6" y="346"/>
                  </a:lnTo>
                  <a:lnTo>
                    <a:pt x="10" y="352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" name="Graphic 59" descr="Needle with solid fill">
            <a:extLst>
              <a:ext uri="{FF2B5EF4-FFF2-40B4-BE49-F238E27FC236}">
                <a16:creationId xmlns:a16="http://schemas.microsoft.com/office/drawing/2014/main" id="{029514C6-AC16-B547-6B6B-9102A9DD9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52" y="3067528"/>
            <a:ext cx="512962" cy="51296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9E674E-1149-5650-EFC8-B3CD19FE4C72}"/>
              </a:ext>
            </a:extLst>
          </p:cNvPr>
          <p:cNvCxnSpPr>
            <a:cxnSpLocks/>
          </p:cNvCxnSpPr>
          <p:nvPr/>
        </p:nvCxnSpPr>
        <p:spPr>
          <a:xfrm>
            <a:off x="4797904" y="191804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D88C08-BBC9-880A-90F3-EBD95DFF916F}"/>
              </a:ext>
            </a:extLst>
          </p:cNvPr>
          <p:cNvCxnSpPr>
            <a:cxnSpLocks/>
          </p:cNvCxnSpPr>
          <p:nvPr/>
        </p:nvCxnSpPr>
        <p:spPr>
          <a:xfrm>
            <a:off x="7405627" y="190305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498C0D-2D22-C77B-4FF8-EEAC892F3F9A}"/>
              </a:ext>
            </a:extLst>
          </p:cNvPr>
          <p:cNvCxnSpPr>
            <a:cxnSpLocks/>
          </p:cNvCxnSpPr>
          <p:nvPr/>
        </p:nvCxnSpPr>
        <p:spPr>
          <a:xfrm>
            <a:off x="10018946" y="1841513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59E3F7B-AC7F-AC21-3B6D-A6CABD794E61}"/>
              </a:ext>
            </a:extLst>
          </p:cNvPr>
          <p:cNvSpPr/>
          <p:nvPr/>
        </p:nvSpPr>
        <p:spPr>
          <a:xfrm>
            <a:off x="4174109" y="2772340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BDAAD4-950B-54F9-6B7A-5C5A8F765B91}"/>
              </a:ext>
            </a:extLst>
          </p:cNvPr>
          <p:cNvSpPr/>
          <p:nvPr/>
        </p:nvSpPr>
        <p:spPr>
          <a:xfrm>
            <a:off x="6811230" y="2699853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02D832-00F7-9492-F9DB-5C04DBD83966}"/>
              </a:ext>
            </a:extLst>
          </p:cNvPr>
          <p:cNvSpPr/>
          <p:nvPr/>
        </p:nvSpPr>
        <p:spPr>
          <a:xfrm>
            <a:off x="9417015" y="2699853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39D35C-475A-6D6B-DC81-4D24F6C9DFEE}"/>
              </a:ext>
            </a:extLst>
          </p:cNvPr>
          <p:cNvSpPr/>
          <p:nvPr/>
        </p:nvSpPr>
        <p:spPr>
          <a:xfrm>
            <a:off x="601035" y="1514006"/>
            <a:ext cx="8174478" cy="4741090"/>
          </a:xfrm>
          <a:prstGeom prst="rect">
            <a:avLst/>
          </a:prstGeom>
          <a:solidFill>
            <a:srgbClr val="BFBFB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934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E1429C9-E2E3-A438-D45F-FABA4024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" y="1523317"/>
            <a:ext cx="6041605" cy="50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7E46A-51FD-8C9D-1A22-FDC3734F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950"/>
          </a:xfrm>
        </p:spPr>
        <p:txBody>
          <a:bodyPr/>
          <a:lstStyle/>
          <a:p>
            <a:r>
              <a:rPr lang="en-KE">
                <a:solidFill>
                  <a:srgbClr val="1D1C1D"/>
                </a:solidFill>
                <a:ea typeface="Times New Roman" panose="02020603050405020304" pitchFamily="18" charset="0"/>
              </a:rPr>
              <a:t>H</a:t>
            </a:r>
            <a:r>
              <a:rPr lang="en-KE" sz="4400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uman vaccine </a:t>
            </a:r>
            <a:r>
              <a:rPr lang="en-US" sz="4400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supply chain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00A5-AB30-9BFC-251D-E415CC87C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271" y="1690688"/>
            <a:ext cx="4802528" cy="4486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Rabies currently not part of the expanded program on immunization (EPI) </a:t>
            </a:r>
          </a:p>
          <a:p>
            <a:pPr>
              <a:spcAft>
                <a:spcPts val="600"/>
              </a:spcAft>
            </a:pPr>
            <a:r>
              <a:rPr lang="en-GB"/>
              <a:t>Delays in procurement therefore vaccine stockouts </a:t>
            </a:r>
          </a:p>
          <a:p>
            <a:r>
              <a:rPr lang="en-GB"/>
              <a:t>Modelling approaches: </a:t>
            </a:r>
          </a:p>
          <a:p>
            <a:pPr lvl="1">
              <a:buFont typeface="Wingdings" pitchFamily="2" charset="2"/>
              <a:buChar char="ü"/>
            </a:pPr>
            <a:r>
              <a:rPr lang="en-GB"/>
              <a:t>Understand the implications of stocking at different levels</a:t>
            </a:r>
          </a:p>
          <a:p>
            <a:pPr lvl="1">
              <a:buFont typeface="Wingdings" pitchFamily="2" charset="2"/>
              <a:buChar char="ü"/>
            </a:pPr>
            <a:r>
              <a:rPr lang="en-GB"/>
              <a:t>Quantify appropriate minimum stock thresholds</a:t>
            </a:r>
            <a:endParaRPr lang="en-K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000F9-48CC-5FAA-D974-6A4D3C96FD57}"/>
              </a:ext>
            </a:extLst>
          </p:cNvPr>
          <p:cNvSpPr txBox="1"/>
          <p:nvPr/>
        </p:nvSpPr>
        <p:spPr>
          <a:xfrm>
            <a:off x="4413395" y="6420523"/>
            <a:ext cx="22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/>
              <a:t>Wambura et. al., 2019</a:t>
            </a:r>
          </a:p>
        </p:txBody>
      </p:sp>
    </p:spTree>
    <p:extLst>
      <p:ext uri="{BB962C8B-B14F-4D97-AF65-F5344CB8AC3E}">
        <p14:creationId xmlns:p14="http://schemas.microsoft.com/office/powerpoint/2010/main" val="287280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42D5-459D-AE88-07BF-12D28BE3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Gavi’s portfolio has grown over time &amp; added rabies PEP from 2021</a:t>
            </a:r>
            <a:endParaRPr lang="en-KE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6AE4F-F366-E998-ECB8-90B07D5E596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b="0">
                <a:effectLst/>
              </a:rPr>
              <a:t> </a:t>
            </a:r>
            <a:endParaRPr lang="en-K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DFC90E-2D16-1054-E1CB-C6A244177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59" y="1373734"/>
            <a:ext cx="1061404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988F2-A2E5-AA59-9F70-F7560A2588CB}"/>
              </a:ext>
            </a:extLst>
          </p:cNvPr>
          <p:cNvSpPr txBox="1"/>
          <p:nvPr/>
        </p:nvSpPr>
        <p:spPr>
          <a:xfrm>
            <a:off x="10878349" y="63119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gavi.org</a:t>
            </a:r>
            <a:endParaRPr lang="en-KE" i="1"/>
          </a:p>
        </p:txBody>
      </p:sp>
    </p:spTree>
    <p:extLst>
      <p:ext uri="{BB962C8B-B14F-4D97-AF65-F5344CB8AC3E}">
        <p14:creationId xmlns:p14="http://schemas.microsoft.com/office/powerpoint/2010/main" val="121075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 of levels of support and self-financing">
            <a:extLst>
              <a:ext uri="{FF2B5EF4-FFF2-40B4-BE49-F238E27FC236}">
                <a16:creationId xmlns:a16="http://schemas.microsoft.com/office/drawing/2014/main" id="{F605C838-2D43-5B3A-DE9E-B76C58D4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" b="3020"/>
          <a:stretch/>
        </p:blipFill>
        <p:spPr bwMode="auto">
          <a:xfrm>
            <a:off x="1618594" y="2163962"/>
            <a:ext cx="8765628" cy="470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35E10C-0BAF-A739-0638-E914E72F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375"/>
          </a:xfrm>
        </p:spPr>
        <p:txBody>
          <a:bodyPr/>
          <a:lstStyle/>
          <a:p>
            <a:r>
              <a:rPr lang="en-KE"/>
              <a:t>Gavi eligibility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031F-6E17-FF17-8D0F-9CE2DBBF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3073"/>
            <a:ext cx="10515600" cy="516946"/>
          </a:xfrm>
        </p:spPr>
        <p:txBody>
          <a:bodyPr/>
          <a:lstStyle/>
          <a:p>
            <a:r>
              <a:rPr lang="en-GB" b="0" i="0">
                <a:solidFill>
                  <a:srgbClr val="000000"/>
                </a:solidFill>
                <a:effectLst/>
                <a:latin typeface="Frutiger Roman"/>
              </a:rPr>
              <a:t>Eligibility for Gavi support determined by countries' national income</a:t>
            </a:r>
            <a:endParaRPr lang="en-K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B9723-73FC-BF34-95A2-4704C2CA09F9}"/>
              </a:ext>
            </a:extLst>
          </p:cNvPr>
          <p:cNvSpPr txBox="1"/>
          <p:nvPr/>
        </p:nvSpPr>
        <p:spPr>
          <a:xfrm>
            <a:off x="10878349" y="63119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gavi.org</a:t>
            </a:r>
            <a:endParaRPr lang="en-KE" i="1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EF14E3-C4C4-5308-A161-B2852E68E83C}"/>
              </a:ext>
            </a:extLst>
          </p:cNvPr>
          <p:cNvCxnSpPr>
            <a:cxnSpLocks/>
          </p:cNvCxnSpPr>
          <p:nvPr/>
        </p:nvCxnSpPr>
        <p:spPr>
          <a:xfrm>
            <a:off x="7224194" y="2402843"/>
            <a:ext cx="155486" cy="2237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E83942-8F29-1209-535D-DE9D6A39D0A1}"/>
              </a:ext>
            </a:extLst>
          </p:cNvPr>
          <p:cNvSpPr txBox="1"/>
          <p:nvPr/>
        </p:nvSpPr>
        <p:spPr>
          <a:xfrm>
            <a:off x="6492307" y="1839532"/>
            <a:ext cx="1011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>
                <a:solidFill>
                  <a:srgbClr val="C00000"/>
                </a:solidFill>
              </a:rPr>
              <a:t>Nigeria</a:t>
            </a:r>
          </a:p>
          <a:p>
            <a:r>
              <a:rPr lang="en-GB" sz="2000" i="1">
                <a:solidFill>
                  <a:srgbClr val="C00000"/>
                </a:solidFill>
              </a:rPr>
              <a:t>Kenya</a:t>
            </a:r>
            <a:endParaRPr lang="en-KE" i="1">
              <a:solidFill>
                <a:srgbClr val="C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A27321-D5F4-02FA-E866-4F2D84BCE40C}"/>
              </a:ext>
            </a:extLst>
          </p:cNvPr>
          <p:cNvCxnSpPr>
            <a:cxnSpLocks/>
          </p:cNvCxnSpPr>
          <p:nvPr/>
        </p:nvCxnSpPr>
        <p:spPr>
          <a:xfrm>
            <a:off x="5738013" y="2402843"/>
            <a:ext cx="145989" cy="2348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73BDA5-5C30-FDAC-F8BC-0E609EB88E2C}"/>
              </a:ext>
            </a:extLst>
          </p:cNvPr>
          <p:cNvSpPr txBox="1"/>
          <p:nvPr/>
        </p:nvSpPr>
        <p:spPr>
          <a:xfrm>
            <a:off x="4697159" y="2189348"/>
            <a:ext cx="110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>
                <a:solidFill>
                  <a:schemeClr val="bg2">
                    <a:lumMod val="50000"/>
                  </a:schemeClr>
                </a:solidFill>
              </a:rPr>
              <a:t>Tanzania</a:t>
            </a:r>
            <a:endParaRPr lang="en-KE" i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352607-D6BC-1AC5-CE59-D22FB7746A28}"/>
              </a:ext>
            </a:extLst>
          </p:cNvPr>
          <p:cNvCxnSpPr>
            <a:cxnSpLocks/>
          </p:cNvCxnSpPr>
          <p:nvPr/>
        </p:nvCxnSpPr>
        <p:spPr>
          <a:xfrm>
            <a:off x="3581853" y="2425479"/>
            <a:ext cx="139151" cy="223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DEE867-96BB-92DF-0A64-B82D26E9FEDC}"/>
              </a:ext>
            </a:extLst>
          </p:cNvPr>
          <p:cNvSpPr txBox="1"/>
          <p:nvPr/>
        </p:nvSpPr>
        <p:spPr>
          <a:xfrm>
            <a:off x="2634806" y="219264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>
                <a:solidFill>
                  <a:schemeClr val="bg2">
                    <a:lumMod val="50000"/>
                  </a:schemeClr>
                </a:solidFill>
              </a:rPr>
              <a:t>Uganda</a:t>
            </a:r>
            <a:endParaRPr lang="en-KE" i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9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1E69C7E6-E88F-03B9-FA2F-2C4328A8F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863" b="23269"/>
          <a:stretch/>
        </p:blipFill>
        <p:spPr>
          <a:xfrm>
            <a:off x="4403913" y="1542328"/>
            <a:ext cx="6949887" cy="249520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5F975-9838-9BF3-63AB-406D438B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4308"/>
          </a:xfrm>
        </p:spPr>
        <p:txBody>
          <a:bodyPr/>
          <a:lstStyle/>
          <a:p>
            <a:r>
              <a:rPr lang="en-KE"/>
              <a:t>The conversation is happening…</a:t>
            </a:r>
          </a:p>
        </p:txBody>
      </p:sp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D1663F21-EF08-C31F-D5A2-4A11713F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9" y="3429000"/>
            <a:ext cx="7847835" cy="2495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9AE56F-EDB1-5DA6-AD27-1A607CB8D461}"/>
              </a:ext>
            </a:extLst>
          </p:cNvPr>
          <p:cNvSpPr/>
          <p:nvPr/>
        </p:nvSpPr>
        <p:spPr>
          <a:xfrm>
            <a:off x="7014258" y="4037537"/>
            <a:ext cx="1006997" cy="2682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7038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746F-9C91-3AED-C400-3A3C3E63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4FBC-F23B-021C-C21B-8EC06A78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4308"/>
          </a:xfrm>
        </p:spPr>
        <p:txBody>
          <a:bodyPr/>
          <a:lstStyle/>
          <a:p>
            <a:r>
              <a:rPr lang="en-KE"/>
              <a:t>The conversation is happening…</a:t>
            </a:r>
          </a:p>
        </p:txBody>
      </p:sp>
      <p:pic>
        <p:nvPicPr>
          <p:cNvPr id="5" name="Content Placeholder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B95BDED4-CCC8-6D1B-0A21-067C3689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863" b="23269"/>
          <a:stretch/>
        </p:blipFill>
        <p:spPr>
          <a:xfrm>
            <a:off x="4403913" y="1542328"/>
            <a:ext cx="6949887" cy="2495209"/>
          </a:xfrm>
        </p:spPr>
      </p:pic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F7D0EF90-DA63-2FE5-98CF-7817011D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39" y="3560629"/>
            <a:ext cx="7433841" cy="2363580"/>
          </a:xfrm>
          <a:prstGeom prst="rect">
            <a:avLst/>
          </a:prstGeom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A42CDFA0-755A-A3B6-5D27-B7523FC56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0"/>
          <a:stretch/>
        </p:blipFill>
        <p:spPr>
          <a:xfrm>
            <a:off x="528189" y="2090232"/>
            <a:ext cx="10825611" cy="35466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3B36CA8-458F-16E5-F20E-D7D0CA044A48}"/>
              </a:ext>
            </a:extLst>
          </p:cNvPr>
          <p:cNvSpPr/>
          <p:nvPr/>
        </p:nvSpPr>
        <p:spPr>
          <a:xfrm>
            <a:off x="6319777" y="2981897"/>
            <a:ext cx="1053296" cy="31547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3502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46D7A-A239-E6F6-1E1C-1DD19641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EA9B-B5B7-7A36-6CD8-A9B4913A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4308"/>
          </a:xfrm>
        </p:spPr>
        <p:txBody>
          <a:bodyPr/>
          <a:lstStyle/>
          <a:p>
            <a:r>
              <a:rPr lang="en-KE"/>
              <a:t>The conversation is happening…</a:t>
            </a:r>
          </a:p>
        </p:txBody>
      </p:sp>
      <p:pic>
        <p:nvPicPr>
          <p:cNvPr id="5" name="Content Placeholder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C81A6E1-F31B-B50B-FAFF-8217279F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863" b="23269"/>
          <a:stretch/>
        </p:blipFill>
        <p:spPr>
          <a:xfrm>
            <a:off x="4403913" y="1542328"/>
            <a:ext cx="6949887" cy="2495209"/>
          </a:xfrm>
        </p:spPr>
      </p:pic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416FD162-7FEA-73AF-2F20-750BD89F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9" y="3560629"/>
            <a:ext cx="7433841" cy="2363580"/>
          </a:xfrm>
          <a:prstGeom prst="rect">
            <a:avLst/>
          </a:prstGeom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45B94EA9-9734-4483-1A8E-39FC9B60D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0"/>
          <a:stretch/>
        </p:blipFill>
        <p:spPr>
          <a:xfrm>
            <a:off x="528189" y="2090232"/>
            <a:ext cx="10825611" cy="3546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EFA0D-8210-4637-5948-46F1D4D648ED}"/>
              </a:ext>
            </a:extLst>
          </p:cNvPr>
          <p:cNvSpPr txBox="1"/>
          <p:nvPr/>
        </p:nvSpPr>
        <p:spPr>
          <a:xfrm>
            <a:off x="6180881" y="4742420"/>
            <a:ext cx="458357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KE" sz="8000" i="1" dirty="0">
                <a:solidFill>
                  <a:srgbClr val="FF0000"/>
                </a:solidFill>
              </a:rPr>
              <a:t>Nigeria?</a:t>
            </a:r>
          </a:p>
        </p:txBody>
      </p:sp>
    </p:spTree>
    <p:extLst>
      <p:ext uri="{BB962C8B-B14F-4D97-AF65-F5344CB8AC3E}">
        <p14:creationId xmlns:p14="http://schemas.microsoft.com/office/powerpoint/2010/main" val="1678680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3145-EE0A-3C26-4227-3C36E86C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3475"/>
          </a:xfrm>
        </p:spPr>
        <p:txBody>
          <a:bodyPr/>
          <a:lstStyle/>
          <a:p>
            <a:r>
              <a:rPr lang="en-KE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BB8F-4CBF-7E68-8953-638D0334A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958"/>
            <a:ext cx="10515600" cy="479300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dirty="0"/>
              <a:t>Understanding of the key determinants underlying rabies burden has improved considerably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GB" dirty="0"/>
              <a:t>MDV single most effective approach to achieve zero human cases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KE" dirty="0"/>
              <a:t>Free PEP will </a:t>
            </a:r>
            <a:r>
              <a:rPr lang="en-GB" dirty="0"/>
              <a:t>result in increased healthcare - seeking</a:t>
            </a:r>
            <a:endParaRPr lang="en-KE" dirty="0"/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KE" dirty="0"/>
              <a:t>PEP alone cannot achieve zero human deaths – crucial in areas with high incidence</a:t>
            </a:r>
            <a:endParaRPr lang="en-GB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dirty="0"/>
              <a:t>Countries have the opportunity to take advantage of Gavi’s investment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dirty="0"/>
              <a:t>Addressing the objectives of this study will 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GB" dirty="0"/>
              <a:t>Inform stakeholders on the incremental cost effectiveness of different interventions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GB" dirty="0"/>
              <a:t>Support stakeholders to create a framework to achieve &amp; maintain human rabies freedom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6977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>
            <a:off x="801192" y="1681223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16489" y="1681223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031786" y="1681223"/>
            <a:ext cx="2743727" cy="563577"/>
          </a:xfrm>
          <a:prstGeom prst="chevron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647083" y="1681223"/>
            <a:ext cx="2743727" cy="563577"/>
          </a:xfrm>
          <a:prstGeom prst="chevron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46993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62290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77586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892883" y="1836948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2173055" y="196301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543468" y="2741623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581541" y="3191103"/>
            <a:ext cx="428765" cy="441085"/>
            <a:chOff x="7048500" y="1387475"/>
            <a:chExt cx="276226" cy="284163"/>
          </a:xfrm>
          <a:solidFill>
            <a:srgbClr val="6585A4"/>
          </a:solidFill>
        </p:grpSpPr>
        <p:sp>
          <p:nvSpPr>
            <p:cNvPr id="32" name="Freeform 4357"/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358"/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59165" y="3141501"/>
            <a:ext cx="393260" cy="365015"/>
            <a:chOff x="4319588" y="2505075"/>
            <a:chExt cx="287338" cy="266700"/>
          </a:xfrm>
          <a:solidFill>
            <a:srgbClr val="FFBE00"/>
          </a:solidFill>
        </p:grpSpPr>
        <p:sp>
          <p:nvSpPr>
            <p:cNvPr id="39" name="Freeform 633"/>
            <p:cNvSpPr>
              <a:spLocks/>
            </p:cNvSpPr>
            <p:nvPr/>
          </p:nvSpPr>
          <p:spPr bwMode="auto">
            <a:xfrm>
              <a:off x="4414838" y="2505075"/>
              <a:ext cx="192088" cy="76200"/>
            </a:xfrm>
            <a:custGeom>
              <a:avLst/>
              <a:gdLst>
                <a:gd name="T0" fmla="*/ 588 w 603"/>
                <a:gd name="T1" fmla="*/ 0 h 241"/>
                <a:gd name="T2" fmla="*/ 15 w 603"/>
                <a:gd name="T3" fmla="*/ 0 h 241"/>
                <a:gd name="T4" fmla="*/ 12 w 603"/>
                <a:gd name="T5" fmla="*/ 0 h 241"/>
                <a:gd name="T6" fmla="*/ 10 w 603"/>
                <a:gd name="T7" fmla="*/ 1 h 241"/>
                <a:gd name="T8" fmla="*/ 7 w 603"/>
                <a:gd name="T9" fmla="*/ 2 h 241"/>
                <a:gd name="T10" fmla="*/ 4 w 603"/>
                <a:gd name="T11" fmla="*/ 4 h 241"/>
                <a:gd name="T12" fmla="*/ 3 w 603"/>
                <a:gd name="T13" fmla="*/ 6 h 241"/>
                <a:gd name="T14" fmla="*/ 1 w 603"/>
                <a:gd name="T15" fmla="*/ 9 h 241"/>
                <a:gd name="T16" fmla="*/ 0 w 603"/>
                <a:gd name="T17" fmla="*/ 12 h 241"/>
                <a:gd name="T18" fmla="*/ 0 w 603"/>
                <a:gd name="T19" fmla="*/ 15 h 241"/>
                <a:gd name="T20" fmla="*/ 0 w 603"/>
                <a:gd name="T21" fmla="*/ 226 h 241"/>
                <a:gd name="T22" fmla="*/ 0 w 603"/>
                <a:gd name="T23" fmla="*/ 228 h 241"/>
                <a:gd name="T24" fmla="*/ 1 w 603"/>
                <a:gd name="T25" fmla="*/ 231 h 241"/>
                <a:gd name="T26" fmla="*/ 3 w 603"/>
                <a:gd name="T27" fmla="*/ 234 h 241"/>
                <a:gd name="T28" fmla="*/ 4 w 603"/>
                <a:gd name="T29" fmla="*/ 236 h 241"/>
                <a:gd name="T30" fmla="*/ 7 w 603"/>
                <a:gd name="T31" fmla="*/ 238 h 241"/>
                <a:gd name="T32" fmla="*/ 10 w 603"/>
                <a:gd name="T33" fmla="*/ 240 h 241"/>
                <a:gd name="T34" fmla="*/ 12 w 603"/>
                <a:gd name="T35" fmla="*/ 240 h 241"/>
                <a:gd name="T36" fmla="*/ 15 w 603"/>
                <a:gd name="T37" fmla="*/ 241 h 241"/>
                <a:gd name="T38" fmla="*/ 588 w 603"/>
                <a:gd name="T39" fmla="*/ 241 h 241"/>
                <a:gd name="T40" fmla="*/ 590 w 603"/>
                <a:gd name="T41" fmla="*/ 240 h 241"/>
                <a:gd name="T42" fmla="*/ 593 w 603"/>
                <a:gd name="T43" fmla="*/ 239 h 241"/>
                <a:gd name="T44" fmla="*/ 595 w 603"/>
                <a:gd name="T45" fmla="*/ 238 h 241"/>
                <a:gd name="T46" fmla="*/ 597 w 603"/>
                <a:gd name="T47" fmla="*/ 236 h 241"/>
                <a:gd name="T48" fmla="*/ 600 w 603"/>
                <a:gd name="T49" fmla="*/ 234 h 241"/>
                <a:gd name="T50" fmla="*/ 601 w 603"/>
                <a:gd name="T51" fmla="*/ 231 h 241"/>
                <a:gd name="T52" fmla="*/ 602 w 603"/>
                <a:gd name="T53" fmla="*/ 228 h 241"/>
                <a:gd name="T54" fmla="*/ 603 w 603"/>
                <a:gd name="T55" fmla="*/ 226 h 241"/>
                <a:gd name="T56" fmla="*/ 603 w 603"/>
                <a:gd name="T57" fmla="*/ 15 h 241"/>
                <a:gd name="T58" fmla="*/ 602 w 603"/>
                <a:gd name="T59" fmla="*/ 12 h 241"/>
                <a:gd name="T60" fmla="*/ 601 w 603"/>
                <a:gd name="T61" fmla="*/ 9 h 241"/>
                <a:gd name="T62" fmla="*/ 600 w 603"/>
                <a:gd name="T63" fmla="*/ 6 h 241"/>
                <a:gd name="T64" fmla="*/ 597 w 603"/>
                <a:gd name="T65" fmla="*/ 4 h 241"/>
                <a:gd name="T66" fmla="*/ 595 w 603"/>
                <a:gd name="T67" fmla="*/ 2 h 241"/>
                <a:gd name="T68" fmla="*/ 593 w 603"/>
                <a:gd name="T69" fmla="*/ 1 h 241"/>
                <a:gd name="T70" fmla="*/ 590 w 603"/>
                <a:gd name="T71" fmla="*/ 0 h 241"/>
                <a:gd name="T72" fmla="*/ 588 w 603"/>
                <a:gd name="T73" fmla="*/ 0 h 241"/>
                <a:gd name="T74" fmla="*/ 588 w 603"/>
                <a:gd name="T7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3" h="241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8" y="241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1"/>
                  </a:lnTo>
                  <a:lnTo>
                    <a:pt x="602" y="228"/>
                  </a:lnTo>
                  <a:lnTo>
                    <a:pt x="603" y="226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6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4"/>
            <p:cNvSpPr>
              <a:spLocks/>
            </p:cNvSpPr>
            <p:nvPr/>
          </p:nvSpPr>
          <p:spPr bwMode="auto">
            <a:xfrm>
              <a:off x="4319588" y="2505075"/>
              <a:ext cx="76200" cy="76200"/>
            </a:xfrm>
            <a:custGeom>
              <a:avLst/>
              <a:gdLst>
                <a:gd name="T0" fmla="*/ 226 w 241"/>
                <a:gd name="T1" fmla="*/ 0 h 241"/>
                <a:gd name="T2" fmla="*/ 16 w 241"/>
                <a:gd name="T3" fmla="*/ 0 h 241"/>
                <a:gd name="T4" fmla="*/ 13 w 241"/>
                <a:gd name="T5" fmla="*/ 0 h 241"/>
                <a:gd name="T6" fmla="*/ 9 w 241"/>
                <a:gd name="T7" fmla="*/ 1 h 241"/>
                <a:gd name="T8" fmla="*/ 7 w 241"/>
                <a:gd name="T9" fmla="*/ 2 h 241"/>
                <a:gd name="T10" fmla="*/ 5 w 241"/>
                <a:gd name="T11" fmla="*/ 4 h 241"/>
                <a:gd name="T12" fmla="*/ 3 w 241"/>
                <a:gd name="T13" fmla="*/ 6 h 241"/>
                <a:gd name="T14" fmla="*/ 2 w 241"/>
                <a:gd name="T15" fmla="*/ 9 h 241"/>
                <a:gd name="T16" fmla="*/ 1 w 241"/>
                <a:gd name="T17" fmla="*/ 12 h 241"/>
                <a:gd name="T18" fmla="*/ 0 w 241"/>
                <a:gd name="T19" fmla="*/ 15 h 241"/>
                <a:gd name="T20" fmla="*/ 0 w 241"/>
                <a:gd name="T21" fmla="*/ 226 h 241"/>
                <a:gd name="T22" fmla="*/ 1 w 241"/>
                <a:gd name="T23" fmla="*/ 228 h 241"/>
                <a:gd name="T24" fmla="*/ 2 w 241"/>
                <a:gd name="T25" fmla="*/ 231 h 241"/>
                <a:gd name="T26" fmla="*/ 3 w 241"/>
                <a:gd name="T27" fmla="*/ 234 h 241"/>
                <a:gd name="T28" fmla="*/ 5 w 241"/>
                <a:gd name="T29" fmla="*/ 236 h 241"/>
                <a:gd name="T30" fmla="*/ 7 w 241"/>
                <a:gd name="T31" fmla="*/ 238 h 241"/>
                <a:gd name="T32" fmla="*/ 9 w 241"/>
                <a:gd name="T33" fmla="*/ 240 h 241"/>
                <a:gd name="T34" fmla="*/ 13 w 241"/>
                <a:gd name="T35" fmla="*/ 240 h 241"/>
                <a:gd name="T36" fmla="*/ 16 w 241"/>
                <a:gd name="T37" fmla="*/ 241 h 241"/>
                <a:gd name="T38" fmla="*/ 226 w 241"/>
                <a:gd name="T39" fmla="*/ 241 h 241"/>
                <a:gd name="T40" fmla="*/ 229 w 241"/>
                <a:gd name="T41" fmla="*/ 240 h 241"/>
                <a:gd name="T42" fmla="*/ 231 w 241"/>
                <a:gd name="T43" fmla="*/ 239 h 241"/>
                <a:gd name="T44" fmla="*/ 235 w 241"/>
                <a:gd name="T45" fmla="*/ 238 h 241"/>
                <a:gd name="T46" fmla="*/ 237 w 241"/>
                <a:gd name="T47" fmla="*/ 236 h 241"/>
                <a:gd name="T48" fmla="*/ 239 w 241"/>
                <a:gd name="T49" fmla="*/ 234 h 241"/>
                <a:gd name="T50" fmla="*/ 240 w 241"/>
                <a:gd name="T51" fmla="*/ 231 h 241"/>
                <a:gd name="T52" fmla="*/ 241 w 241"/>
                <a:gd name="T53" fmla="*/ 228 h 241"/>
                <a:gd name="T54" fmla="*/ 241 w 241"/>
                <a:gd name="T55" fmla="*/ 226 h 241"/>
                <a:gd name="T56" fmla="*/ 241 w 241"/>
                <a:gd name="T57" fmla="*/ 15 h 241"/>
                <a:gd name="T58" fmla="*/ 241 w 241"/>
                <a:gd name="T59" fmla="*/ 12 h 241"/>
                <a:gd name="T60" fmla="*/ 240 w 241"/>
                <a:gd name="T61" fmla="*/ 9 h 241"/>
                <a:gd name="T62" fmla="*/ 239 w 241"/>
                <a:gd name="T63" fmla="*/ 6 h 241"/>
                <a:gd name="T64" fmla="*/ 237 w 241"/>
                <a:gd name="T65" fmla="*/ 4 h 241"/>
                <a:gd name="T66" fmla="*/ 235 w 241"/>
                <a:gd name="T67" fmla="*/ 2 h 241"/>
                <a:gd name="T68" fmla="*/ 231 w 241"/>
                <a:gd name="T69" fmla="*/ 1 h 241"/>
                <a:gd name="T70" fmla="*/ 229 w 241"/>
                <a:gd name="T71" fmla="*/ 0 h 241"/>
                <a:gd name="T72" fmla="*/ 226 w 241"/>
                <a:gd name="T7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1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6" y="241"/>
                  </a:lnTo>
                  <a:lnTo>
                    <a:pt x="226" y="241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1"/>
                  </a:lnTo>
                  <a:lnTo>
                    <a:pt x="241" y="228"/>
                  </a:lnTo>
                  <a:lnTo>
                    <a:pt x="241" y="22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5"/>
            <p:cNvSpPr>
              <a:spLocks/>
            </p:cNvSpPr>
            <p:nvPr/>
          </p:nvSpPr>
          <p:spPr bwMode="auto">
            <a:xfrm>
              <a:off x="4414838" y="2600325"/>
              <a:ext cx="192088" cy="76200"/>
            </a:xfrm>
            <a:custGeom>
              <a:avLst/>
              <a:gdLst>
                <a:gd name="T0" fmla="*/ 588 w 603"/>
                <a:gd name="T1" fmla="*/ 0 h 240"/>
                <a:gd name="T2" fmla="*/ 15 w 603"/>
                <a:gd name="T3" fmla="*/ 0 h 240"/>
                <a:gd name="T4" fmla="*/ 12 w 603"/>
                <a:gd name="T5" fmla="*/ 0 h 240"/>
                <a:gd name="T6" fmla="*/ 10 w 603"/>
                <a:gd name="T7" fmla="*/ 1 h 240"/>
                <a:gd name="T8" fmla="*/ 7 w 603"/>
                <a:gd name="T9" fmla="*/ 2 h 240"/>
                <a:gd name="T10" fmla="*/ 4 w 603"/>
                <a:gd name="T11" fmla="*/ 4 h 240"/>
                <a:gd name="T12" fmla="*/ 3 w 603"/>
                <a:gd name="T13" fmla="*/ 7 h 240"/>
                <a:gd name="T14" fmla="*/ 1 w 603"/>
                <a:gd name="T15" fmla="*/ 9 h 240"/>
                <a:gd name="T16" fmla="*/ 0 w 603"/>
                <a:gd name="T17" fmla="*/ 12 h 240"/>
                <a:gd name="T18" fmla="*/ 0 w 603"/>
                <a:gd name="T19" fmla="*/ 15 h 240"/>
                <a:gd name="T20" fmla="*/ 0 w 603"/>
                <a:gd name="T21" fmla="*/ 225 h 240"/>
                <a:gd name="T22" fmla="*/ 0 w 603"/>
                <a:gd name="T23" fmla="*/ 229 h 240"/>
                <a:gd name="T24" fmla="*/ 1 w 603"/>
                <a:gd name="T25" fmla="*/ 232 h 240"/>
                <a:gd name="T26" fmla="*/ 3 w 603"/>
                <a:gd name="T27" fmla="*/ 234 h 240"/>
                <a:gd name="T28" fmla="*/ 4 w 603"/>
                <a:gd name="T29" fmla="*/ 236 h 240"/>
                <a:gd name="T30" fmla="*/ 7 w 603"/>
                <a:gd name="T31" fmla="*/ 238 h 240"/>
                <a:gd name="T32" fmla="*/ 10 w 603"/>
                <a:gd name="T33" fmla="*/ 239 h 240"/>
                <a:gd name="T34" fmla="*/ 12 w 603"/>
                <a:gd name="T35" fmla="*/ 240 h 240"/>
                <a:gd name="T36" fmla="*/ 15 w 603"/>
                <a:gd name="T37" fmla="*/ 240 h 240"/>
                <a:gd name="T38" fmla="*/ 588 w 603"/>
                <a:gd name="T39" fmla="*/ 240 h 240"/>
                <a:gd name="T40" fmla="*/ 590 w 603"/>
                <a:gd name="T41" fmla="*/ 240 h 240"/>
                <a:gd name="T42" fmla="*/ 593 w 603"/>
                <a:gd name="T43" fmla="*/ 239 h 240"/>
                <a:gd name="T44" fmla="*/ 595 w 603"/>
                <a:gd name="T45" fmla="*/ 238 h 240"/>
                <a:gd name="T46" fmla="*/ 597 w 603"/>
                <a:gd name="T47" fmla="*/ 236 h 240"/>
                <a:gd name="T48" fmla="*/ 600 w 603"/>
                <a:gd name="T49" fmla="*/ 234 h 240"/>
                <a:gd name="T50" fmla="*/ 601 w 603"/>
                <a:gd name="T51" fmla="*/ 232 h 240"/>
                <a:gd name="T52" fmla="*/ 602 w 603"/>
                <a:gd name="T53" fmla="*/ 229 h 240"/>
                <a:gd name="T54" fmla="*/ 603 w 603"/>
                <a:gd name="T55" fmla="*/ 225 h 240"/>
                <a:gd name="T56" fmla="*/ 603 w 603"/>
                <a:gd name="T57" fmla="*/ 15 h 240"/>
                <a:gd name="T58" fmla="*/ 602 w 603"/>
                <a:gd name="T59" fmla="*/ 12 h 240"/>
                <a:gd name="T60" fmla="*/ 601 w 603"/>
                <a:gd name="T61" fmla="*/ 9 h 240"/>
                <a:gd name="T62" fmla="*/ 600 w 603"/>
                <a:gd name="T63" fmla="*/ 7 h 240"/>
                <a:gd name="T64" fmla="*/ 597 w 603"/>
                <a:gd name="T65" fmla="*/ 4 h 240"/>
                <a:gd name="T66" fmla="*/ 595 w 603"/>
                <a:gd name="T67" fmla="*/ 2 h 240"/>
                <a:gd name="T68" fmla="*/ 593 w 603"/>
                <a:gd name="T69" fmla="*/ 1 h 240"/>
                <a:gd name="T70" fmla="*/ 590 w 603"/>
                <a:gd name="T71" fmla="*/ 0 h 240"/>
                <a:gd name="T72" fmla="*/ 588 w 603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0">
                  <a:moveTo>
                    <a:pt x="5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2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8" y="240"/>
                  </a:lnTo>
                  <a:lnTo>
                    <a:pt x="590" y="240"/>
                  </a:lnTo>
                  <a:lnTo>
                    <a:pt x="593" y="239"/>
                  </a:lnTo>
                  <a:lnTo>
                    <a:pt x="595" y="238"/>
                  </a:lnTo>
                  <a:lnTo>
                    <a:pt x="597" y="236"/>
                  </a:lnTo>
                  <a:lnTo>
                    <a:pt x="600" y="234"/>
                  </a:lnTo>
                  <a:lnTo>
                    <a:pt x="601" y="232"/>
                  </a:lnTo>
                  <a:lnTo>
                    <a:pt x="602" y="229"/>
                  </a:lnTo>
                  <a:lnTo>
                    <a:pt x="603" y="225"/>
                  </a:lnTo>
                  <a:lnTo>
                    <a:pt x="603" y="15"/>
                  </a:lnTo>
                  <a:lnTo>
                    <a:pt x="602" y="12"/>
                  </a:lnTo>
                  <a:lnTo>
                    <a:pt x="601" y="9"/>
                  </a:lnTo>
                  <a:lnTo>
                    <a:pt x="600" y="7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6"/>
            <p:cNvSpPr>
              <a:spLocks/>
            </p:cNvSpPr>
            <p:nvPr/>
          </p:nvSpPr>
          <p:spPr bwMode="auto">
            <a:xfrm>
              <a:off x="4319588" y="2600325"/>
              <a:ext cx="76200" cy="76200"/>
            </a:xfrm>
            <a:custGeom>
              <a:avLst/>
              <a:gdLst>
                <a:gd name="T0" fmla="*/ 226 w 241"/>
                <a:gd name="T1" fmla="*/ 0 h 240"/>
                <a:gd name="T2" fmla="*/ 16 w 241"/>
                <a:gd name="T3" fmla="*/ 0 h 240"/>
                <a:gd name="T4" fmla="*/ 13 w 241"/>
                <a:gd name="T5" fmla="*/ 0 h 240"/>
                <a:gd name="T6" fmla="*/ 9 w 241"/>
                <a:gd name="T7" fmla="*/ 1 h 240"/>
                <a:gd name="T8" fmla="*/ 7 w 241"/>
                <a:gd name="T9" fmla="*/ 2 h 240"/>
                <a:gd name="T10" fmla="*/ 5 w 241"/>
                <a:gd name="T11" fmla="*/ 4 h 240"/>
                <a:gd name="T12" fmla="*/ 3 w 241"/>
                <a:gd name="T13" fmla="*/ 7 h 240"/>
                <a:gd name="T14" fmla="*/ 2 w 241"/>
                <a:gd name="T15" fmla="*/ 9 h 240"/>
                <a:gd name="T16" fmla="*/ 1 w 241"/>
                <a:gd name="T17" fmla="*/ 12 h 240"/>
                <a:gd name="T18" fmla="*/ 0 w 241"/>
                <a:gd name="T19" fmla="*/ 15 h 240"/>
                <a:gd name="T20" fmla="*/ 0 w 241"/>
                <a:gd name="T21" fmla="*/ 225 h 240"/>
                <a:gd name="T22" fmla="*/ 1 w 241"/>
                <a:gd name="T23" fmla="*/ 229 h 240"/>
                <a:gd name="T24" fmla="*/ 2 w 241"/>
                <a:gd name="T25" fmla="*/ 232 h 240"/>
                <a:gd name="T26" fmla="*/ 3 w 241"/>
                <a:gd name="T27" fmla="*/ 234 h 240"/>
                <a:gd name="T28" fmla="*/ 5 w 241"/>
                <a:gd name="T29" fmla="*/ 236 h 240"/>
                <a:gd name="T30" fmla="*/ 7 w 241"/>
                <a:gd name="T31" fmla="*/ 238 h 240"/>
                <a:gd name="T32" fmla="*/ 9 w 241"/>
                <a:gd name="T33" fmla="*/ 239 h 240"/>
                <a:gd name="T34" fmla="*/ 13 w 241"/>
                <a:gd name="T35" fmla="*/ 240 h 240"/>
                <a:gd name="T36" fmla="*/ 16 w 241"/>
                <a:gd name="T37" fmla="*/ 240 h 240"/>
                <a:gd name="T38" fmla="*/ 226 w 241"/>
                <a:gd name="T39" fmla="*/ 240 h 240"/>
                <a:gd name="T40" fmla="*/ 229 w 241"/>
                <a:gd name="T41" fmla="*/ 240 h 240"/>
                <a:gd name="T42" fmla="*/ 231 w 241"/>
                <a:gd name="T43" fmla="*/ 239 h 240"/>
                <a:gd name="T44" fmla="*/ 235 w 241"/>
                <a:gd name="T45" fmla="*/ 238 h 240"/>
                <a:gd name="T46" fmla="*/ 237 w 241"/>
                <a:gd name="T47" fmla="*/ 236 h 240"/>
                <a:gd name="T48" fmla="*/ 239 w 241"/>
                <a:gd name="T49" fmla="*/ 234 h 240"/>
                <a:gd name="T50" fmla="*/ 240 w 241"/>
                <a:gd name="T51" fmla="*/ 232 h 240"/>
                <a:gd name="T52" fmla="*/ 241 w 241"/>
                <a:gd name="T53" fmla="*/ 229 h 240"/>
                <a:gd name="T54" fmla="*/ 241 w 241"/>
                <a:gd name="T55" fmla="*/ 225 h 240"/>
                <a:gd name="T56" fmla="*/ 241 w 241"/>
                <a:gd name="T57" fmla="*/ 15 h 240"/>
                <a:gd name="T58" fmla="*/ 241 w 241"/>
                <a:gd name="T59" fmla="*/ 12 h 240"/>
                <a:gd name="T60" fmla="*/ 240 w 241"/>
                <a:gd name="T61" fmla="*/ 9 h 240"/>
                <a:gd name="T62" fmla="*/ 239 w 241"/>
                <a:gd name="T63" fmla="*/ 7 h 240"/>
                <a:gd name="T64" fmla="*/ 237 w 241"/>
                <a:gd name="T65" fmla="*/ 4 h 240"/>
                <a:gd name="T66" fmla="*/ 235 w 241"/>
                <a:gd name="T67" fmla="*/ 2 h 240"/>
                <a:gd name="T68" fmla="*/ 231 w 241"/>
                <a:gd name="T69" fmla="*/ 1 h 240"/>
                <a:gd name="T70" fmla="*/ 229 w 241"/>
                <a:gd name="T71" fmla="*/ 0 h 240"/>
                <a:gd name="T72" fmla="*/ 226 w 241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0">
                  <a:moveTo>
                    <a:pt x="22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2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6" y="240"/>
                  </a:lnTo>
                  <a:lnTo>
                    <a:pt x="226" y="240"/>
                  </a:lnTo>
                  <a:lnTo>
                    <a:pt x="229" y="240"/>
                  </a:lnTo>
                  <a:lnTo>
                    <a:pt x="231" y="239"/>
                  </a:lnTo>
                  <a:lnTo>
                    <a:pt x="235" y="238"/>
                  </a:lnTo>
                  <a:lnTo>
                    <a:pt x="237" y="236"/>
                  </a:lnTo>
                  <a:lnTo>
                    <a:pt x="239" y="234"/>
                  </a:lnTo>
                  <a:lnTo>
                    <a:pt x="240" y="232"/>
                  </a:lnTo>
                  <a:lnTo>
                    <a:pt x="241" y="229"/>
                  </a:lnTo>
                  <a:lnTo>
                    <a:pt x="241" y="225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9" y="7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7"/>
            <p:cNvSpPr>
              <a:spLocks/>
            </p:cNvSpPr>
            <p:nvPr/>
          </p:nvSpPr>
          <p:spPr bwMode="auto">
            <a:xfrm>
              <a:off x="4414838" y="2695575"/>
              <a:ext cx="192088" cy="76200"/>
            </a:xfrm>
            <a:custGeom>
              <a:avLst/>
              <a:gdLst>
                <a:gd name="T0" fmla="*/ 588 w 603"/>
                <a:gd name="T1" fmla="*/ 0 h 242"/>
                <a:gd name="T2" fmla="*/ 15 w 603"/>
                <a:gd name="T3" fmla="*/ 0 h 242"/>
                <a:gd name="T4" fmla="*/ 12 w 603"/>
                <a:gd name="T5" fmla="*/ 2 h 242"/>
                <a:gd name="T6" fmla="*/ 10 w 603"/>
                <a:gd name="T7" fmla="*/ 3 h 242"/>
                <a:gd name="T8" fmla="*/ 7 w 603"/>
                <a:gd name="T9" fmla="*/ 4 h 242"/>
                <a:gd name="T10" fmla="*/ 4 w 603"/>
                <a:gd name="T11" fmla="*/ 6 h 242"/>
                <a:gd name="T12" fmla="*/ 3 w 603"/>
                <a:gd name="T13" fmla="*/ 8 h 242"/>
                <a:gd name="T14" fmla="*/ 1 w 603"/>
                <a:gd name="T15" fmla="*/ 10 h 242"/>
                <a:gd name="T16" fmla="*/ 0 w 603"/>
                <a:gd name="T17" fmla="*/ 13 h 242"/>
                <a:gd name="T18" fmla="*/ 0 w 603"/>
                <a:gd name="T19" fmla="*/ 15 h 242"/>
                <a:gd name="T20" fmla="*/ 0 w 603"/>
                <a:gd name="T21" fmla="*/ 227 h 242"/>
                <a:gd name="T22" fmla="*/ 0 w 603"/>
                <a:gd name="T23" fmla="*/ 230 h 242"/>
                <a:gd name="T24" fmla="*/ 1 w 603"/>
                <a:gd name="T25" fmla="*/ 232 h 242"/>
                <a:gd name="T26" fmla="*/ 3 w 603"/>
                <a:gd name="T27" fmla="*/ 235 h 242"/>
                <a:gd name="T28" fmla="*/ 4 w 603"/>
                <a:gd name="T29" fmla="*/ 238 h 242"/>
                <a:gd name="T30" fmla="*/ 7 w 603"/>
                <a:gd name="T31" fmla="*/ 240 h 242"/>
                <a:gd name="T32" fmla="*/ 10 w 603"/>
                <a:gd name="T33" fmla="*/ 241 h 242"/>
                <a:gd name="T34" fmla="*/ 12 w 603"/>
                <a:gd name="T35" fmla="*/ 242 h 242"/>
                <a:gd name="T36" fmla="*/ 15 w 603"/>
                <a:gd name="T37" fmla="*/ 242 h 242"/>
                <a:gd name="T38" fmla="*/ 588 w 603"/>
                <a:gd name="T39" fmla="*/ 242 h 242"/>
                <a:gd name="T40" fmla="*/ 590 w 603"/>
                <a:gd name="T41" fmla="*/ 242 h 242"/>
                <a:gd name="T42" fmla="*/ 593 w 603"/>
                <a:gd name="T43" fmla="*/ 241 h 242"/>
                <a:gd name="T44" fmla="*/ 595 w 603"/>
                <a:gd name="T45" fmla="*/ 240 h 242"/>
                <a:gd name="T46" fmla="*/ 597 w 603"/>
                <a:gd name="T47" fmla="*/ 238 h 242"/>
                <a:gd name="T48" fmla="*/ 600 w 603"/>
                <a:gd name="T49" fmla="*/ 235 h 242"/>
                <a:gd name="T50" fmla="*/ 601 w 603"/>
                <a:gd name="T51" fmla="*/ 232 h 242"/>
                <a:gd name="T52" fmla="*/ 602 w 603"/>
                <a:gd name="T53" fmla="*/ 230 h 242"/>
                <a:gd name="T54" fmla="*/ 603 w 603"/>
                <a:gd name="T55" fmla="*/ 227 h 242"/>
                <a:gd name="T56" fmla="*/ 603 w 603"/>
                <a:gd name="T57" fmla="*/ 15 h 242"/>
                <a:gd name="T58" fmla="*/ 602 w 603"/>
                <a:gd name="T59" fmla="*/ 13 h 242"/>
                <a:gd name="T60" fmla="*/ 601 w 603"/>
                <a:gd name="T61" fmla="*/ 10 h 242"/>
                <a:gd name="T62" fmla="*/ 600 w 603"/>
                <a:gd name="T63" fmla="*/ 8 h 242"/>
                <a:gd name="T64" fmla="*/ 597 w 603"/>
                <a:gd name="T65" fmla="*/ 6 h 242"/>
                <a:gd name="T66" fmla="*/ 595 w 603"/>
                <a:gd name="T67" fmla="*/ 4 h 242"/>
                <a:gd name="T68" fmla="*/ 593 w 603"/>
                <a:gd name="T69" fmla="*/ 3 h 242"/>
                <a:gd name="T70" fmla="*/ 590 w 603"/>
                <a:gd name="T71" fmla="*/ 2 h 242"/>
                <a:gd name="T72" fmla="*/ 588 w 603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242">
                  <a:moveTo>
                    <a:pt x="588" y="0"/>
                  </a:move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7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2"/>
                  </a:lnTo>
                  <a:lnTo>
                    <a:pt x="3" y="235"/>
                  </a:lnTo>
                  <a:lnTo>
                    <a:pt x="4" y="238"/>
                  </a:lnTo>
                  <a:lnTo>
                    <a:pt x="7" y="240"/>
                  </a:lnTo>
                  <a:lnTo>
                    <a:pt x="10" y="241"/>
                  </a:lnTo>
                  <a:lnTo>
                    <a:pt x="12" y="242"/>
                  </a:lnTo>
                  <a:lnTo>
                    <a:pt x="15" y="242"/>
                  </a:lnTo>
                  <a:lnTo>
                    <a:pt x="588" y="242"/>
                  </a:lnTo>
                  <a:lnTo>
                    <a:pt x="590" y="242"/>
                  </a:lnTo>
                  <a:lnTo>
                    <a:pt x="593" y="241"/>
                  </a:lnTo>
                  <a:lnTo>
                    <a:pt x="595" y="240"/>
                  </a:lnTo>
                  <a:lnTo>
                    <a:pt x="597" y="238"/>
                  </a:lnTo>
                  <a:lnTo>
                    <a:pt x="600" y="235"/>
                  </a:lnTo>
                  <a:lnTo>
                    <a:pt x="601" y="232"/>
                  </a:lnTo>
                  <a:lnTo>
                    <a:pt x="602" y="230"/>
                  </a:lnTo>
                  <a:lnTo>
                    <a:pt x="603" y="227"/>
                  </a:lnTo>
                  <a:lnTo>
                    <a:pt x="603" y="15"/>
                  </a:lnTo>
                  <a:lnTo>
                    <a:pt x="602" y="13"/>
                  </a:lnTo>
                  <a:lnTo>
                    <a:pt x="601" y="10"/>
                  </a:lnTo>
                  <a:lnTo>
                    <a:pt x="600" y="8"/>
                  </a:lnTo>
                  <a:lnTo>
                    <a:pt x="597" y="6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0" y="2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8"/>
            <p:cNvSpPr>
              <a:spLocks/>
            </p:cNvSpPr>
            <p:nvPr/>
          </p:nvSpPr>
          <p:spPr bwMode="auto">
            <a:xfrm>
              <a:off x="4319588" y="2695575"/>
              <a:ext cx="76200" cy="76200"/>
            </a:xfrm>
            <a:custGeom>
              <a:avLst/>
              <a:gdLst>
                <a:gd name="T0" fmla="*/ 226 w 241"/>
                <a:gd name="T1" fmla="*/ 0 h 242"/>
                <a:gd name="T2" fmla="*/ 16 w 241"/>
                <a:gd name="T3" fmla="*/ 0 h 242"/>
                <a:gd name="T4" fmla="*/ 13 w 241"/>
                <a:gd name="T5" fmla="*/ 2 h 242"/>
                <a:gd name="T6" fmla="*/ 9 w 241"/>
                <a:gd name="T7" fmla="*/ 3 h 242"/>
                <a:gd name="T8" fmla="*/ 7 w 241"/>
                <a:gd name="T9" fmla="*/ 4 h 242"/>
                <a:gd name="T10" fmla="*/ 5 w 241"/>
                <a:gd name="T11" fmla="*/ 6 h 242"/>
                <a:gd name="T12" fmla="*/ 3 w 241"/>
                <a:gd name="T13" fmla="*/ 8 h 242"/>
                <a:gd name="T14" fmla="*/ 2 w 241"/>
                <a:gd name="T15" fmla="*/ 10 h 242"/>
                <a:gd name="T16" fmla="*/ 1 w 241"/>
                <a:gd name="T17" fmla="*/ 13 h 242"/>
                <a:gd name="T18" fmla="*/ 0 w 241"/>
                <a:gd name="T19" fmla="*/ 15 h 242"/>
                <a:gd name="T20" fmla="*/ 0 w 241"/>
                <a:gd name="T21" fmla="*/ 227 h 242"/>
                <a:gd name="T22" fmla="*/ 1 w 241"/>
                <a:gd name="T23" fmla="*/ 230 h 242"/>
                <a:gd name="T24" fmla="*/ 2 w 241"/>
                <a:gd name="T25" fmla="*/ 232 h 242"/>
                <a:gd name="T26" fmla="*/ 3 w 241"/>
                <a:gd name="T27" fmla="*/ 235 h 242"/>
                <a:gd name="T28" fmla="*/ 5 w 241"/>
                <a:gd name="T29" fmla="*/ 238 h 242"/>
                <a:gd name="T30" fmla="*/ 7 w 241"/>
                <a:gd name="T31" fmla="*/ 240 h 242"/>
                <a:gd name="T32" fmla="*/ 9 w 241"/>
                <a:gd name="T33" fmla="*/ 241 h 242"/>
                <a:gd name="T34" fmla="*/ 13 w 241"/>
                <a:gd name="T35" fmla="*/ 242 h 242"/>
                <a:gd name="T36" fmla="*/ 16 w 241"/>
                <a:gd name="T37" fmla="*/ 242 h 242"/>
                <a:gd name="T38" fmla="*/ 226 w 241"/>
                <a:gd name="T39" fmla="*/ 242 h 242"/>
                <a:gd name="T40" fmla="*/ 229 w 241"/>
                <a:gd name="T41" fmla="*/ 242 h 242"/>
                <a:gd name="T42" fmla="*/ 231 w 241"/>
                <a:gd name="T43" fmla="*/ 241 h 242"/>
                <a:gd name="T44" fmla="*/ 235 w 241"/>
                <a:gd name="T45" fmla="*/ 240 h 242"/>
                <a:gd name="T46" fmla="*/ 237 w 241"/>
                <a:gd name="T47" fmla="*/ 238 h 242"/>
                <a:gd name="T48" fmla="*/ 239 w 241"/>
                <a:gd name="T49" fmla="*/ 235 h 242"/>
                <a:gd name="T50" fmla="*/ 240 w 241"/>
                <a:gd name="T51" fmla="*/ 232 h 242"/>
                <a:gd name="T52" fmla="*/ 241 w 241"/>
                <a:gd name="T53" fmla="*/ 230 h 242"/>
                <a:gd name="T54" fmla="*/ 241 w 241"/>
                <a:gd name="T55" fmla="*/ 227 h 242"/>
                <a:gd name="T56" fmla="*/ 241 w 241"/>
                <a:gd name="T57" fmla="*/ 15 h 242"/>
                <a:gd name="T58" fmla="*/ 241 w 241"/>
                <a:gd name="T59" fmla="*/ 13 h 242"/>
                <a:gd name="T60" fmla="*/ 240 w 241"/>
                <a:gd name="T61" fmla="*/ 10 h 242"/>
                <a:gd name="T62" fmla="*/ 239 w 241"/>
                <a:gd name="T63" fmla="*/ 8 h 242"/>
                <a:gd name="T64" fmla="*/ 237 w 241"/>
                <a:gd name="T65" fmla="*/ 6 h 242"/>
                <a:gd name="T66" fmla="*/ 235 w 241"/>
                <a:gd name="T67" fmla="*/ 4 h 242"/>
                <a:gd name="T68" fmla="*/ 231 w 241"/>
                <a:gd name="T69" fmla="*/ 3 h 242"/>
                <a:gd name="T70" fmla="*/ 229 w 241"/>
                <a:gd name="T71" fmla="*/ 2 h 242"/>
                <a:gd name="T72" fmla="*/ 226 w 241"/>
                <a:gd name="T7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242">
                  <a:moveTo>
                    <a:pt x="226" y="0"/>
                  </a:moveTo>
                  <a:lnTo>
                    <a:pt x="16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1" y="230"/>
                  </a:lnTo>
                  <a:lnTo>
                    <a:pt x="2" y="232"/>
                  </a:lnTo>
                  <a:lnTo>
                    <a:pt x="3" y="235"/>
                  </a:lnTo>
                  <a:lnTo>
                    <a:pt x="5" y="238"/>
                  </a:lnTo>
                  <a:lnTo>
                    <a:pt x="7" y="240"/>
                  </a:lnTo>
                  <a:lnTo>
                    <a:pt x="9" y="241"/>
                  </a:lnTo>
                  <a:lnTo>
                    <a:pt x="13" y="242"/>
                  </a:lnTo>
                  <a:lnTo>
                    <a:pt x="16" y="242"/>
                  </a:lnTo>
                  <a:lnTo>
                    <a:pt x="226" y="242"/>
                  </a:lnTo>
                  <a:lnTo>
                    <a:pt x="229" y="242"/>
                  </a:lnTo>
                  <a:lnTo>
                    <a:pt x="231" y="241"/>
                  </a:lnTo>
                  <a:lnTo>
                    <a:pt x="235" y="240"/>
                  </a:lnTo>
                  <a:lnTo>
                    <a:pt x="237" y="238"/>
                  </a:lnTo>
                  <a:lnTo>
                    <a:pt x="239" y="235"/>
                  </a:lnTo>
                  <a:lnTo>
                    <a:pt x="240" y="232"/>
                  </a:lnTo>
                  <a:lnTo>
                    <a:pt x="241" y="230"/>
                  </a:lnTo>
                  <a:lnTo>
                    <a:pt x="241" y="227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0" y="10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4"/>
                  </a:lnTo>
                  <a:lnTo>
                    <a:pt x="231" y="3"/>
                  </a:lnTo>
                  <a:lnTo>
                    <a:pt x="229" y="2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1050334" y="4300468"/>
            <a:ext cx="232017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938009" y="5052154"/>
            <a:ext cx="2294100" cy="785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Zero by 30 goal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Research aims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Rabies interventions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547124" y="4300382"/>
            <a:ext cx="2320178" cy="516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DECISION TREE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6068756" y="4300450"/>
            <a:ext cx="274372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IMPACTS OF POLICY CHOICES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984920" y="4300467"/>
            <a:ext cx="2320178" cy="26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5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HUMAN VACCINES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B70D1B-58C6-4042-BCF9-27CC6B6B9EC3}"/>
              </a:ext>
            </a:extLst>
          </p:cNvPr>
          <p:cNvSpPr txBox="1"/>
          <p:nvPr/>
        </p:nvSpPr>
        <p:spPr>
          <a:xfrm>
            <a:off x="3544919" y="5064511"/>
            <a:ext cx="2101856" cy="5037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Model framework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Key interventions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331871-8CE1-4ACF-843C-246888DF4D23}"/>
              </a:ext>
            </a:extLst>
          </p:cNvPr>
          <p:cNvSpPr txBox="1"/>
          <p:nvPr/>
        </p:nvSpPr>
        <p:spPr>
          <a:xfrm>
            <a:off x="6203366" y="5052154"/>
            <a:ext cx="2781554" cy="106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Intradermal vaccines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Free human vaccines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MDV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Dissemination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DC8972-98A7-42CE-B223-BC1C1FF218E4}"/>
              </a:ext>
            </a:extLst>
          </p:cNvPr>
          <p:cNvSpPr txBox="1"/>
          <p:nvPr/>
        </p:nvSpPr>
        <p:spPr>
          <a:xfrm>
            <a:off x="8674541" y="5068730"/>
            <a:ext cx="2743725" cy="5037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Vaccine supply</a:t>
            </a:r>
          </a:p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Gavi opportunity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3E06E5-E84C-4F5B-0F5A-5766899832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48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E"/>
              <a:t>Roadmap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BACBA3-C033-EB76-46CA-91A71B0216DD}"/>
              </a:ext>
            </a:extLst>
          </p:cNvPr>
          <p:cNvGrpSpPr/>
          <p:nvPr/>
        </p:nvGrpSpPr>
        <p:grpSpPr>
          <a:xfrm>
            <a:off x="1966926" y="3193858"/>
            <a:ext cx="412257" cy="412257"/>
            <a:chOff x="11026775" y="1919288"/>
            <a:chExt cx="271463" cy="271463"/>
          </a:xfrm>
          <a:solidFill>
            <a:srgbClr val="FFC000"/>
          </a:solidFill>
        </p:grpSpPr>
        <p:sp>
          <p:nvSpPr>
            <p:cNvPr id="14" name="Freeform 3817">
              <a:extLst>
                <a:ext uri="{FF2B5EF4-FFF2-40B4-BE49-F238E27FC236}">
                  <a16:creationId xmlns:a16="http://schemas.microsoft.com/office/drawing/2014/main" id="{A6B40917-947B-D06C-406A-A79B7F8AA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1919288"/>
              <a:ext cx="160338" cy="160338"/>
            </a:xfrm>
            <a:custGeom>
              <a:avLst/>
              <a:gdLst>
                <a:gd name="T0" fmla="*/ 364 w 506"/>
                <a:gd name="T1" fmla="*/ 27 h 505"/>
                <a:gd name="T2" fmla="*/ 334 w 506"/>
                <a:gd name="T3" fmla="*/ 9 h 505"/>
                <a:gd name="T4" fmla="*/ 300 w 506"/>
                <a:gd name="T5" fmla="*/ 0 h 505"/>
                <a:gd name="T6" fmla="*/ 264 w 506"/>
                <a:gd name="T7" fmla="*/ 3 h 505"/>
                <a:gd name="T8" fmla="*/ 231 w 506"/>
                <a:gd name="T9" fmla="*/ 14 h 505"/>
                <a:gd name="T10" fmla="*/ 202 w 506"/>
                <a:gd name="T11" fmla="*/ 35 h 505"/>
                <a:gd name="T12" fmla="*/ 13 w 506"/>
                <a:gd name="T13" fmla="*/ 227 h 505"/>
                <a:gd name="T14" fmla="*/ 3 w 506"/>
                <a:gd name="T15" fmla="*/ 254 h 505"/>
                <a:gd name="T16" fmla="*/ 0 w 506"/>
                <a:gd name="T17" fmla="*/ 282 h 505"/>
                <a:gd name="T18" fmla="*/ 8 w 506"/>
                <a:gd name="T19" fmla="*/ 311 h 505"/>
                <a:gd name="T20" fmla="*/ 25 w 506"/>
                <a:gd name="T21" fmla="*/ 340 h 505"/>
                <a:gd name="T22" fmla="*/ 45 w 506"/>
                <a:gd name="T23" fmla="*/ 363 h 505"/>
                <a:gd name="T24" fmla="*/ 62 w 506"/>
                <a:gd name="T25" fmla="*/ 368 h 505"/>
                <a:gd name="T26" fmla="*/ 79 w 506"/>
                <a:gd name="T27" fmla="*/ 363 h 505"/>
                <a:gd name="T28" fmla="*/ 89 w 506"/>
                <a:gd name="T29" fmla="*/ 349 h 505"/>
                <a:gd name="T30" fmla="*/ 92 w 506"/>
                <a:gd name="T31" fmla="*/ 332 h 505"/>
                <a:gd name="T32" fmla="*/ 83 w 506"/>
                <a:gd name="T33" fmla="*/ 317 h 505"/>
                <a:gd name="T34" fmla="*/ 70 w 506"/>
                <a:gd name="T35" fmla="*/ 300 h 505"/>
                <a:gd name="T36" fmla="*/ 62 w 506"/>
                <a:gd name="T37" fmla="*/ 282 h 505"/>
                <a:gd name="T38" fmla="*/ 60 w 506"/>
                <a:gd name="T39" fmla="*/ 267 h 505"/>
                <a:gd name="T40" fmla="*/ 68 w 506"/>
                <a:gd name="T41" fmla="*/ 255 h 505"/>
                <a:gd name="T42" fmla="*/ 254 w 506"/>
                <a:gd name="T43" fmla="*/ 70 h 505"/>
                <a:gd name="T44" fmla="*/ 270 w 506"/>
                <a:gd name="T45" fmla="*/ 63 h 505"/>
                <a:gd name="T46" fmla="*/ 288 w 506"/>
                <a:gd name="T47" fmla="*/ 61 h 505"/>
                <a:gd name="T48" fmla="*/ 305 w 506"/>
                <a:gd name="T49" fmla="*/ 63 h 505"/>
                <a:gd name="T50" fmla="*/ 321 w 506"/>
                <a:gd name="T51" fmla="*/ 70 h 505"/>
                <a:gd name="T52" fmla="*/ 427 w 506"/>
                <a:gd name="T53" fmla="*/ 175 h 505"/>
                <a:gd name="T54" fmla="*/ 438 w 506"/>
                <a:gd name="T55" fmla="*/ 189 h 505"/>
                <a:gd name="T56" fmla="*/ 444 w 506"/>
                <a:gd name="T57" fmla="*/ 206 h 505"/>
                <a:gd name="T58" fmla="*/ 446 w 506"/>
                <a:gd name="T59" fmla="*/ 223 h 505"/>
                <a:gd name="T60" fmla="*/ 441 w 506"/>
                <a:gd name="T61" fmla="*/ 241 h 505"/>
                <a:gd name="T62" fmla="*/ 432 w 506"/>
                <a:gd name="T63" fmla="*/ 256 h 505"/>
                <a:gd name="T64" fmla="*/ 246 w 506"/>
                <a:gd name="T65" fmla="*/ 441 h 505"/>
                <a:gd name="T66" fmla="*/ 228 w 506"/>
                <a:gd name="T67" fmla="*/ 444 h 505"/>
                <a:gd name="T68" fmla="*/ 199 w 506"/>
                <a:gd name="T69" fmla="*/ 430 h 505"/>
                <a:gd name="T70" fmla="*/ 178 w 506"/>
                <a:gd name="T71" fmla="*/ 415 h 505"/>
                <a:gd name="T72" fmla="*/ 161 w 506"/>
                <a:gd name="T73" fmla="*/ 413 h 505"/>
                <a:gd name="T74" fmla="*/ 146 w 506"/>
                <a:gd name="T75" fmla="*/ 422 h 505"/>
                <a:gd name="T76" fmla="*/ 138 w 506"/>
                <a:gd name="T77" fmla="*/ 438 h 505"/>
                <a:gd name="T78" fmla="*/ 140 w 506"/>
                <a:gd name="T79" fmla="*/ 454 h 505"/>
                <a:gd name="T80" fmla="*/ 155 w 506"/>
                <a:gd name="T81" fmla="*/ 472 h 505"/>
                <a:gd name="T82" fmla="*/ 182 w 506"/>
                <a:gd name="T83" fmla="*/ 492 h 505"/>
                <a:gd name="T84" fmla="*/ 210 w 506"/>
                <a:gd name="T85" fmla="*/ 502 h 505"/>
                <a:gd name="T86" fmla="*/ 232 w 506"/>
                <a:gd name="T87" fmla="*/ 505 h 505"/>
                <a:gd name="T88" fmla="*/ 258 w 506"/>
                <a:gd name="T89" fmla="*/ 501 h 505"/>
                <a:gd name="T90" fmla="*/ 280 w 506"/>
                <a:gd name="T91" fmla="*/ 490 h 505"/>
                <a:gd name="T92" fmla="*/ 470 w 506"/>
                <a:gd name="T93" fmla="*/ 303 h 505"/>
                <a:gd name="T94" fmla="*/ 492 w 506"/>
                <a:gd name="T95" fmla="*/ 275 h 505"/>
                <a:gd name="T96" fmla="*/ 503 w 506"/>
                <a:gd name="T97" fmla="*/ 242 h 505"/>
                <a:gd name="T98" fmla="*/ 505 w 506"/>
                <a:gd name="T99" fmla="*/ 206 h 505"/>
                <a:gd name="T100" fmla="*/ 496 w 506"/>
                <a:gd name="T101" fmla="*/ 172 h 505"/>
                <a:gd name="T102" fmla="*/ 479 w 506"/>
                <a:gd name="T103" fmla="*/ 142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505">
                  <a:moveTo>
                    <a:pt x="470" y="132"/>
                  </a:moveTo>
                  <a:lnTo>
                    <a:pt x="373" y="35"/>
                  </a:lnTo>
                  <a:lnTo>
                    <a:pt x="364" y="27"/>
                  </a:lnTo>
                  <a:lnTo>
                    <a:pt x="354" y="20"/>
                  </a:lnTo>
                  <a:lnTo>
                    <a:pt x="344" y="14"/>
                  </a:lnTo>
                  <a:lnTo>
                    <a:pt x="334" y="9"/>
                  </a:lnTo>
                  <a:lnTo>
                    <a:pt x="322" y="5"/>
                  </a:lnTo>
                  <a:lnTo>
                    <a:pt x="311" y="3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5" y="0"/>
                  </a:lnTo>
                  <a:lnTo>
                    <a:pt x="264" y="3"/>
                  </a:lnTo>
                  <a:lnTo>
                    <a:pt x="252" y="5"/>
                  </a:lnTo>
                  <a:lnTo>
                    <a:pt x="242" y="9"/>
                  </a:lnTo>
                  <a:lnTo>
                    <a:pt x="231" y="14"/>
                  </a:lnTo>
                  <a:lnTo>
                    <a:pt x="220" y="20"/>
                  </a:lnTo>
                  <a:lnTo>
                    <a:pt x="212" y="27"/>
                  </a:lnTo>
                  <a:lnTo>
                    <a:pt x="202" y="35"/>
                  </a:lnTo>
                  <a:lnTo>
                    <a:pt x="26" y="212"/>
                  </a:lnTo>
                  <a:lnTo>
                    <a:pt x="19" y="219"/>
                  </a:lnTo>
                  <a:lnTo>
                    <a:pt x="13" y="227"/>
                  </a:lnTo>
                  <a:lnTo>
                    <a:pt x="9" y="235"/>
                  </a:lnTo>
                  <a:lnTo>
                    <a:pt x="5" y="245"/>
                  </a:lnTo>
                  <a:lnTo>
                    <a:pt x="3" y="254"/>
                  </a:lnTo>
                  <a:lnTo>
                    <a:pt x="0" y="263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3" y="292"/>
                  </a:lnTo>
                  <a:lnTo>
                    <a:pt x="5" y="302"/>
                  </a:lnTo>
                  <a:lnTo>
                    <a:pt x="8" y="311"/>
                  </a:lnTo>
                  <a:lnTo>
                    <a:pt x="12" y="321"/>
                  </a:lnTo>
                  <a:lnTo>
                    <a:pt x="19" y="332"/>
                  </a:lnTo>
                  <a:lnTo>
                    <a:pt x="25" y="340"/>
                  </a:lnTo>
                  <a:lnTo>
                    <a:pt x="33" y="350"/>
                  </a:lnTo>
                  <a:lnTo>
                    <a:pt x="41" y="360"/>
                  </a:lnTo>
                  <a:lnTo>
                    <a:pt x="45" y="363"/>
                  </a:lnTo>
                  <a:lnTo>
                    <a:pt x="51" y="366"/>
                  </a:lnTo>
                  <a:lnTo>
                    <a:pt x="56" y="367"/>
                  </a:lnTo>
                  <a:lnTo>
                    <a:pt x="62" y="368"/>
                  </a:lnTo>
                  <a:lnTo>
                    <a:pt x="68" y="367"/>
                  </a:lnTo>
                  <a:lnTo>
                    <a:pt x="73" y="366"/>
                  </a:lnTo>
                  <a:lnTo>
                    <a:pt x="79" y="363"/>
                  </a:lnTo>
                  <a:lnTo>
                    <a:pt x="83" y="360"/>
                  </a:lnTo>
                  <a:lnTo>
                    <a:pt x="87" y="354"/>
                  </a:lnTo>
                  <a:lnTo>
                    <a:pt x="89" y="349"/>
                  </a:lnTo>
                  <a:lnTo>
                    <a:pt x="92" y="344"/>
                  </a:lnTo>
                  <a:lnTo>
                    <a:pt x="92" y="338"/>
                  </a:lnTo>
                  <a:lnTo>
                    <a:pt x="92" y="332"/>
                  </a:lnTo>
                  <a:lnTo>
                    <a:pt x="89" y="326"/>
                  </a:lnTo>
                  <a:lnTo>
                    <a:pt x="87" y="321"/>
                  </a:lnTo>
                  <a:lnTo>
                    <a:pt x="83" y="317"/>
                  </a:lnTo>
                  <a:lnTo>
                    <a:pt x="80" y="314"/>
                  </a:lnTo>
                  <a:lnTo>
                    <a:pt x="76" y="307"/>
                  </a:lnTo>
                  <a:lnTo>
                    <a:pt x="70" y="300"/>
                  </a:lnTo>
                  <a:lnTo>
                    <a:pt x="65" y="291"/>
                  </a:lnTo>
                  <a:lnTo>
                    <a:pt x="63" y="287"/>
                  </a:lnTo>
                  <a:lnTo>
                    <a:pt x="62" y="282"/>
                  </a:lnTo>
                  <a:lnTo>
                    <a:pt x="60" y="277"/>
                  </a:lnTo>
                  <a:lnTo>
                    <a:pt x="60" y="273"/>
                  </a:lnTo>
                  <a:lnTo>
                    <a:pt x="60" y="267"/>
                  </a:lnTo>
                  <a:lnTo>
                    <a:pt x="63" y="263"/>
                  </a:lnTo>
                  <a:lnTo>
                    <a:pt x="65" y="259"/>
                  </a:lnTo>
                  <a:lnTo>
                    <a:pt x="68" y="255"/>
                  </a:lnTo>
                  <a:lnTo>
                    <a:pt x="245" y="78"/>
                  </a:lnTo>
                  <a:lnTo>
                    <a:pt x="249" y="73"/>
                  </a:lnTo>
                  <a:lnTo>
                    <a:pt x="254" y="70"/>
                  </a:lnTo>
                  <a:lnTo>
                    <a:pt x="259" y="67"/>
                  </a:lnTo>
                  <a:lnTo>
                    <a:pt x="264" y="65"/>
                  </a:lnTo>
                  <a:lnTo>
                    <a:pt x="270" y="63"/>
                  </a:lnTo>
                  <a:lnTo>
                    <a:pt x="276" y="62"/>
                  </a:lnTo>
                  <a:lnTo>
                    <a:pt x="281" y="61"/>
                  </a:lnTo>
                  <a:lnTo>
                    <a:pt x="288" y="61"/>
                  </a:lnTo>
                  <a:lnTo>
                    <a:pt x="293" y="61"/>
                  </a:lnTo>
                  <a:lnTo>
                    <a:pt x="300" y="62"/>
                  </a:lnTo>
                  <a:lnTo>
                    <a:pt x="305" y="63"/>
                  </a:lnTo>
                  <a:lnTo>
                    <a:pt x="310" y="65"/>
                  </a:lnTo>
                  <a:lnTo>
                    <a:pt x="316" y="67"/>
                  </a:lnTo>
                  <a:lnTo>
                    <a:pt x="321" y="70"/>
                  </a:lnTo>
                  <a:lnTo>
                    <a:pt x="325" y="73"/>
                  </a:lnTo>
                  <a:lnTo>
                    <a:pt x="330" y="78"/>
                  </a:lnTo>
                  <a:lnTo>
                    <a:pt x="427" y="175"/>
                  </a:lnTo>
                  <a:lnTo>
                    <a:pt x="432" y="180"/>
                  </a:lnTo>
                  <a:lnTo>
                    <a:pt x="435" y="185"/>
                  </a:lnTo>
                  <a:lnTo>
                    <a:pt x="438" y="189"/>
                  </a:lnTo>
                  <a:lnTo>
                    <a:pt x="441" y="195"/>
                  </a:lnTo>
                  <a:lnTo>
                    <a:pt x="442" y="200"/>
                  </a:lnTo>
                  <a:lnTo>
                    <a:pt x="444" y="206"/>
                  </a:lnTo>
                  <a:lnTo>
                    <a:pt x="446" y="212"/>
                  </a:lnTo>
                  <a:lnTo>
                    <a:pt x="446" y="218"/>
                  </a:lnTo>
                  <a:lnTo>
                    <a:pt x="446" y="223"/>
                  </a:lnTo>
                  <a:lnTo>
                    <a:pt x="444" y="230"/>
                  </a:lnTo>
                  <a:lnTo>
                    <a:pt x="442" y="235"/>
                  </a:lnTo>
                  <a:lnTo>
                    <a:pt x="441" y="241"/>
                  </a:lnTo>
                  <a:lnTo>
                    <a:pt x="438" y="246"/>
                  </a:lnTo>
                  <a:lnTo>
                    <a:pt x="435" y="251"/>
                  </a:lnTo>
                  <a:lnTo>
                    <a:pt x="432" y="256"/>
                  </a:lnTo>
                  <a:lnTo>
                    <a:pt x="427" y="260"/>
                  </a:lnTo>
                  <a:lnTo>
                    <a:pt x="251" y="437"/>
                  </a:lnTo>
                  <a:lnTo>
                    <a:pt x="246" y="441"/>
                  </a:lnTo>
                  <a:lnTo>
                    <a:pt x="241" y="443"/>
                  </a:lnTo>
                  <a:lnTo>
                    <a:pt x="234" y="445"/>
                  </a:lnTo>
                  <a:lnTo>
                    <a:pt x="228" y="444"/>
                  </a:lnTo>
                  <a:lnTo>
                    <a:pt x="218" y="442"/>
                  </a:lnTo>
                  <a:lnTo>
                    <a:pt x="208" y="438"/>
                  </a:lnTo>
                  <a:lnTo>
                    <a:pt x="199" y="430"/>
                  </a:lnTo>
                  <a:lnTo>
                    <a:pt x="188" y="422"/>
                  </a:lnTo>
                  <a:lnTo>
                    <a:pt x="184" y="419"/>
                  </a:lnTo>
                  <a:lnTo>
                    <a:pt x="178" y="415"/>
                  </a:lnTo>
                  <a:lnTo>
                    <a:pt x="173" y="413"/>
                  </a:lnTo>
                  <a:lnTo>
                    <a:pt x="168" y="413"/>
                  </a:lnTo>
                  <a:lnTo>
                    <a:pt x="161" y="413"/>
                  </a:lnTo>
                  <a:lnTo>
                    <a:pt x="156" y="415"/>
                  </a:lnTo>
                  <a:lnTo>
                    <a:pt x="151" y="419"/>
                  </a:lnTo>
                  <a:lnTo>
                    <a:pt x="146" y="422"/>
                  </a:lnTo>
                  <a:lnTo>
                    <a:pt x="142" y="426"/>
                  </a:lnTo>
                  <a:lnTo>
                    <a:pt x="140" y="432"/>
                  </a:lnTo>
                  <a:lnTo>
                    <a:pt x="138" y="438"/>
                  </a:lnTo>
                  <a:lnTo>
                    <a:pt x="137" y="443"/>
                  </a:lnTo>
                  <a:lnTo>
                    <a:pt x="138" y="449"/>
                  </a:lnTo>
                  <a:lnTo>
                    <a:pt x="140" y="454"/>
                  </a:lnTo>
                  <a:lnTo>
                    <a:pt x="142" y="459"/>
                  </a:lnTo>
                  <a:lnTo>
                    <a:pt x="146" y="465"/>
                  </a:lnTo>
                  <a:lnTo>
                    <a:pt x="155" y="472"/>
                  </a:lnTo>
                  <a:lnTo>
                    <a:pt x="163" y="480"/>
                  </a:lnTo>
                  <a:lnTo>
                    <a:pt x="172" y="486"/>
                  </a:lnTo>
                  <a:lnTo>
                    <a:pt x="182" y="492"/>
                  </a:lnTo>
                  <a:lnTo>
                    <a:pt x="190" y="496"/>
                  </a:lnTo>
                  <a:lnTo>
                    <a:pt x="200" y="500"/>
                  </a:lnTo>
                  <a:lnTo>
                    <a:pt x="210" y="502"/>
                  </a:lnTo>
                  <a:lnTo>
                    <a:pt x="219" y="504"/>
                  </a:lnTo>
                  <a:lnTo>
                    <a:pt x="226" y="505"/>
                  </a:lnTo>
                  <a:lnTo>
                    <a:pt x="232" y="505"/>
                  </a:lnTo>
                  <a:lnTo>
                    <a:pt x="241" y="504"/>
                  </a:lnTo>
                  <a:lnTo>
                    <a:pt x="249" y="503"/>
                  </a:lnTo>
                  <a:lnTo>
                    <a:pt x="258" y="501"/>
                  </a:lnTo>
                  <a:lnTo>
                    <a:pt x="265" y="499"/>
                  </a:lnTo>
                  <a:lnTo>
                    <a:pt x="273" y="495"/>
                  </a:lnTo>
                  <a:lnTo>
                    <a:pt x="280" y="490"/>
                  </a:lnTo>
                  <a:lnTo>
                    <a:pt x="287" y="485"/>
                  </a:lnTo>
                  <a:lnTo>
                    <a:pt x="293" y="480"/>
                  </a:lnTo>
                  <a:lnTo>
                    <a:pt x="470" y="303"/>
                  </a:lnTo>
                  <a:lnTo>
                    <a:pt x="479" y="294"/>
                  </a:lnTo>
                  <a:lnTo>
                    <a:pt x="485" y="285"/>
                  </a:lnTo>
                  <a:lnTo>
                    <a:pt x="492" y="275"/>
                  </a:lnTo>
                  <a:lnTo>
                    <a:pt x="496" y="264"/>
                  </a:lnTo>
                  <a:lnTo>
                    <a:pt x="500" y="252"/>
                  </a:lnTo>
                  <a:lnTo>
                    <a:pt x="503" y="242"/>
                  </a:lnTo>
                  <a:lnTo>
                    <a:pt x="505" y="230"/>
                  </a:lnTo>
                  <a:lnTo>
                    <a:pt x="506" y="218"/>
                  </a:lnTo>
                  <a:lnTo>
                    <a:pt x="505" y="206"/>
                  </a:lnTo>
                  <a:lnTo>
                    <a:pt x="503" y="195"/>
                  </a:lnTo>
                  <a:lnTo>
                    <a:pt x="500" y="183"/>
                  </a:lnTo>
                  <a:lnTo>
                    <a:pt x="496" y="172"/>
                  </a:lnTo>
                  <a:lnTo>
                    <a:pt x="492" y="161"/>
                  </a:lnTo>
                  <a:lnTo>
                    <a:pt x="485" y="152"/>
                  </a:lnTo>
                  <a:lnTo>
                    <a:pt x="479" y="142"/>
                  </a:lnTo>
                  <a:lnTo>
                    <a:pt x="470" y="133"/>
                  </a:lnTo>
                  <a:lnTo>
                    <a:pt x="470" y="132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18">
              <a:extLst>
                <a:ext uri="{FF2B5EF4-FFF2-40B4-BE49-F238E27FC236}">
                  <a16:creationId xmlns:a16="http://schemas.microsoft.com/office/drawing/2014/main" id="{EE676A4D-3E20-8D96-D294-66254D117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5" y="2030413"/>
              <a:ext cx="160338" cy="160338"/>
            </a:xfrm>
            <a:custGeom>
              <a:avLst/>
              <a:gdLst>
                <a:gd name="T0" fmla="*/ 415 w 505"/>
                <a:gd name="T1" fmla="*/ 156 h 505"/>
                <a:gd name="T2" fmla="*/ 414 w 505"/>
                <a:gd name="T3" fmla="*/ 173 h 505"/>
                <a:gd name="T4" fmla="*/ 422 w 505"/>
                <a:gd name="T5" fmla="*/ 189 h 505"/>
                <a:gd name="T6" fmla="*/ 435 w 505"/>
                <a:gd name="T7" fmla="*/ 205 h 505"/>
                <a:gd name="T8" fmla="*/ 444 w 505"/>
                <a:gd name="T9" fmla="*/ 223 h 505"/>
                <a:gd name="T10" fmla="*/ 445 w 505"/>
                <a:gd name="T11" fmla="*/ 238 h 505"/>
                <a:gd name="T12" fmla="*/ 437 w 505"/>
                <a:gd name="T13" fmla="*/ 251 h 505"/>
                <a:gd name="T14" fmla="*/ 253 w 505"/>
                <a:gd name="T15" fmla="*/ 435 h 505"/>
                <a:gd name="T16" fmla="*/ 237 w 505"/>
                <a:gd name="T17" fmla="*/ 443 h 505"/>
                <a:gd name="T18" fmla="*/ 220 w 505"/>
                <a:gd name="T19" fmla="*/ 445 h 505"/>
                <a:gd name="T20" fmla="*/ 202 w 505"/>
                <a:gd name="T21" fmla="*/ 443 h 505"/>
                <a:gd name="T22" fmla="*/ 186 w 505"/>
                <a:gd name="T23" fmla="*/ 435 h 505"/>
                <a:gd name="T24" fmla="*/ 77 w 505"/>
                <a:gd name="T25" fmla="*/ 328 h 505"/>
                <a:gd name="T26" fmla="*/ 67 w 505"/>
                <a:gd name="T27" fmla="*/ 314 h 505"/>
                <a:gd name="T28" fmla="*/ 61 w 505"/>
                <a:gd name="T29" fmla="*/ 297 h 505"/>
                <a:gd name="T30" fmla="*/ 60 w 505"/>
                <a:gd name="T31" fmla="*/ 280 h 505"/>
                <a:gd name="T32" fmla="*/ 64 w 505"/>
                <a:gd name="T33" fmla="*/ 263 h 505"/>
                <a:gd name="T34" fmla="*/ 74 w 505"/>
                <a:gd name="T35" fmla="*/ 248 h 505"/>
                <a:gd name="T36" fmla="*/ 258 w 505"/>
                <a:gd name="T37" fmla="*/ 64 h 505"/>
                <a:gd name="T38" fmla="*/ 272 w 505"/>
                <a:gd name="T39" fmla="*/ 60 h 505"/>
                <a:gd name="T40" fmla="*/ 287 w 505"/>
                <a:gd name="T41" fmla="*/ 63 h 505"/>
                <a:gd name="T42" fmla="*/ 307 w 505"/>
                <a:gd name="T43" fmla="*/ 75 h 505"/>
                <a:gd name="T44" fmla="*/ 321 w 505"/>
                <a:gd name="T45" fmla="*/ 87 h 505"/>
                <a:gd name="T46" fmla="*/ 337 w 505"/>
                <a:gd name="T47" fmla="*/ 92 h 505"/>
                <a:gd name="T48" fmla="*/ 355 w 505"/>
                <a:gd name="T49" fmla="*/ 87 h 505"/>
                <a:gd name="T50" fmla="*/ 365 w 505"/>
                <a:gd name="T51" fmla="*/ 73 h 505"/>
                <a:gd name="T52" fmla="*/ 368 w 505"/>
                <a:gd name="T53" fmla="*/ 57 h 505"/>
                <a:gd name="T54" fmla="*/ 359 w 505"/>
                <a:gd name="T55" fmla="*/ 41 h 505"/>
                <a:gd name="T56" fmla="*/ 331 w 505"/>
                <a:gd name="T57" fmla="*/ 18 h 505"/>
                <a:gd name="T58" fmla="*/ 301 w 505"/>
                <a:gd name="T59" fmla="*/ 4 h 505"/>
                <a:gd name="T60" fmla="*/ 272 w 505"/>
                <a:gd name="T61" fmla="*/ 0 h 505"/>
                <a:gd name="T62" fmla="*/ 244 w 505"/>
                <a:gd name="T63" fmla="*/ 4 h 505"/>
                <a:gd name="T64" fmla="*/ 220 w 505"/>
                <a:gd name="T65" fmla="*/ 19 h 505"/>
                <a:gd name="T66" fmla="*/ 28 w 505"/>
                <a:gd name="T67" fmla="*/ 209 h 505"/>
                <a:gd name="T68" fmla="*/ 9 w 505"/>
                <a:gd name="T69" fmla="*/ 239 h 505"/>
                <a:gd name="T70" fmla="*/ 1 w 505"/>
                <a:gd name="T71" fmla="*/ 274 h 505"/>
                <a:gd name="T72" fmla="*/ 2 w 505"/>
                <a:gd name="T73" fmla="*/ 309 h 505"/>
                <a:gd name="T74" fmla="*/ 14 w 505"/>
                <a:gd name="T75" fmla="*/ 342 h 505"/>
                <a:gd name="T76" fmla="*/ 35 w 505"/>
                <a:gd name="T77" fmla="*/ 370 h 505"/>
                <a:gd name="T78" fmla="*/ 153 w 505"/>
                <a:gd name="T79" fmla="*/ 485 h 505"/>
                <a:gd name="T80" fmla="*/ 184 w 505"/>
                <a:gd name="T81" fmla="*/ 500 h 505"/>
                <a:gd name="T82" fmla="*/ 220 w 505"/>
                <a:gd name="T83" fmla="*/ 505 h 505"/>
                <a:gd name="T84" fmla="*/ 231 w 505"/>
                <a:gd name="T85" fmla="*/ 505 h 505"/>
                <a:gd name="T86" fmla="*/ 266 w 505"/>
                <a:gd name="T87" fmla="*/ 497 h 505"/>
                <a:gd name="T88" fmla="*/ 296 w 505"/>
                <a:gd name="T89" fmla="*/ 478 h 505"/>
                <a:gd name="T90" fmla="*/ 487 w 505"/>
                <a:gd name="T91" fmla="*/ 286 h 505"/>
                <a:gd name="T92" fmla="*/ 501 w 505"/>
                <a:gd name="T93" fmla="*/ 261 h 505"/>
                <a:gd name="T94" fmla="*/ 505 w 505"/>
                <a:gd name="T95" fmla="*/ 233 h 505"/>
                <a:gd name="T96" fmla="*/ 501 w 505"/>
                <a:gd name="T97" fmla="*/ 204 h 505"/>
                <a:gd name="T98" fmla="*/ 487 w 505"/>
                <a:gd name="T99" fmla="*/ 174 h 505"/>
                <a:gd name="T100" fmla="*/ 464 w 505"/>
                <a:gd name="T101" fmla="*/ 146 h 505"/>
                <a:gd name="T102" fmla="*/ 449 w 505"/>
                <a:gd name="T103" fmla="*/ 137 h 505"/>
                <a:gd name="T104" fmla="*/ 432 w 505"/>
                <a:gd name="T105" fmla="*/ 13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05">
                  <a:moveTo>
                    <a:pt x="422" y="146"/>
                  </a:moveTo>
                  <a:lnTo>
                    <a:pt x="418" y="151"/>
                  </a:lnTo>
                  <a:lnTo>
                    <a:pt x="415" y="156"/>
                  </a:lnTo>
                  <a:lnTo>
                    <a:pt x="414" y="162"/>
                  </a:lnTo>
                  <a:lnTo>
                    <a:pt x="413" y="167"/>
                  </a:lnTo>
                  <a:lnTo>
                    <a:pt x="414" y="173"/>
                  </a:lnTo>
                  <a:lnTo>
                    <a:pt x="415" y="179"/>
                  </a:lnTo>
                  <a:lnTo>
                    <a:pt x="418" y="183"/>
                  </a:lnTo>
                  <a:lnTo>
                    <a:pt x="422" y="189"/>
                  </a:lnTo>
                  <a:lnTo>
                    <a:pt x="425" y="192"/>
                  </a:lnTo>
                  <a:lnTo>
                    <a:pt x="430" y="197"/>
                  </a:lnTo>
                  <a:lnTo>
                    <a:pt x="435" y="205"/>
                  </a:lnTo>
                  <a:lnTo>
                    <a:pt x="440" y="213"/>
                  </a:lnTo>
                  <a:lnTo>
                    <a:pt x="443" y="219"/>
                  </a:lnTo>
                  <a:lnTo>
                    <a:pt x="444" y="223"/>
                  </a:lnTo>
                  <a:lnTo>
                    <a:pt x="445" y="228"/>
                  </a:lnTo>
                  <a:lnTo>
                    <a:pt x="445" y="233"/>
                  </a:lnTo>
                  <a:lnTo>
                    <a:pt x="445" y="238"/>
                  </a:lnTo>
                  <a:lnTo>
                    <a:pt x="443" y="242"/>
                  </a:lnTo>
                  <a:lnTo>
                    <a:pt x="440" y="247"/>
                  </a:lnTo>
                  <a:lnTo>
                    <a:pt x="437" y="251"/>
                  </a:lnTo>
                  <a:lnTo>
                    <a:pt x="261" y="428"/>
                  </a:lnTo>
                  <a:lnTo>
                    <a:pt x="257" y="431"/>
                  </a:lnTo>
                  <a:lnTo>
                    <a:pt x="253" y="435"/>
                  </a:lnTo>
                  <a:lnTo>
                    <a:pt x="247" y="439"/>
                  </a:lnTo>
                  <a:lnTo>
                    <a:pt x="242" y="441"/>
                  </a:lnTo>
                  <a:lnTo>
                    <a:pt x="237" y="443"/>
                  </a:lnTo>
                  <a:lnTo>
                    <a:pt x="231" y="444"/>
                  </a:lnTo>
                  <a:lnTo>
                    <a:pt x="226" y="445"/>
                  </a:lnTo>
                  <a:lnTo>
                    <a:pt x="220" y="445"/>
                  </a:lnTo>
                  <a:lnTo>
                    <a:pt x="213" y="445"/>
                  </a:lnTo>
                  <a:lnTo>
                    <a:pt x="208" y="444"/>
                  </a:lnTo>
                  <a:lnTo>
                    <a:pt x="202" y="443"/>
                  </a:lnTo>
                  <a:lnTo>
                    <a:pt x="197" y="441"/>
                  </a:lnTo>
                  <a:lnTo>
                    <a:pt x="192" y="439"/>
                  </a:lnTo>
                  <a:lnTo>
                    <a:pt x="186" y="435"/>
                  </a:lnTo>
                  <a:lnTo>
                    <a:pt x="182" y="432"/>
                  </a:lnTo>
                  <a:lnTo>
                    <a:pt x="177" y="428"/>
                  </a:lnTo>
                  <a:lnTo>
                    <a:pt x="77" y="328"/>
                  </a:lnTo>
                  <a:lnTo>
                    <a:pt x="74" y="324"/>
                  </a:lnTo>
                  <a:lnTo>
                    <a:pt x="69" y="319"/>
                  </a:lnTo>
                  <a:lnTo>
                    <a:pt x="67" y="314"/>
                  </a:lnTo>
                  <a:lnTo>
                    <a:pt x="64" y="309"/>
                  </a:lnTo>
                  <a:lnTo>
                    <a:pt x="63" y="304"/>
                  </a:lnTo>
                  <a:lnTo>
                    <a:pt x="61" y="297"/>
                  </a:lnTo>
                  <a:lnTo>
                    <a:pt x="60" y="292"/>
                  </a:lnTo>
                  <a:lnTo>
                    <a:pt x="60" y="285"/>
                  </a:lnTo>
                  <a:lnTo>
                    <a:pt x="60" y="280"/>
                  </a:lnTo>
                  <a:lnTo>
                    <a:pt x="61" y="274"/>
                  </a:lnTo>
                  <a:lnTo>
                    <a:pt x="63" y="268"/>
                  </a:lnTo>
                  <a:lnTo>
                    <a:pt x="64" y="263"/>
                  </a:lnTo>
                  <a:lnTo>
                    <a:pt x="67" y="257"/>
                  </a:lnTo>
                  <a:lnTo>
                    <a:pt x="70" y="252"/>
                  </a:lnTo>
                  <a:lnTo>
                    <a:pt x="74" y="248"/>
                  </a:lnTo>
                  <a:lnTo>
                    <a:pt x="78" y="243"/>
                  </a:lnTo>
                  <a:lnTo>
                    <a:pt x="254" y="69"/>
                  </a:lnTo>
                  <a:lnTo>
                    <a:pt x="258" y="64"/>
                  </a:lnTo>
                  <a:lnTo>
                    <a:pt x="262" y="62"/>
                  </a:lnTo>
                  <a:lnTo>
                    <a:pt x="268" y="61"/>
                  </a:lnTo>
                  <a:lnTo>
                    <a:pt x="272" y="60"/>
                  </a:lnTo>
                  <a:lnTo>
                    <a:pt x="277" y="60"/>
                  </a:lnTo>
                  <a:lnTo>
                    <a:pt x="282" y="61"/>
                  </a:lnTo>
                  <a:lnTo>
                    <a:pt x="287" y="63"/>
                  </a:lnTo>
                  <a:lnTo>
                    <a:pt x="291" y="64"/>
                  </a:lnTo>
                  <a:lnTo>
                    <a:pt x="300" y="70"/>
                  </a:lnTo>
                  <a:lnTo>
                    <a:pt x="307" y="75"/>
                  </a:lnTo>
                  <a:lnTo>
                    <a:pt x="313" y="81"/>
                  </a:lnTo>
                  <a:lnTo>
                    <a:pt x="317" y="84"/>
                  </a:lnTo>
                  <a:lnTo>
                    <a:pt x="321" y="87"/>
                  </a:lnTo>
                  <a:lnTo>
                    <a:pt x="327" y="90"/>
                  </a:lnTo>
                  <a:lnTo>
                    <a:pt x="332" y="91"/>
                  </a:lnTo>
                  <a:lnTo>
                    <a:pt x="337" y="92"/>
                  </a:lnTo>
                  <a:lnTo>
                    <a:pt x="344" y="91"/>
                  </a:lnTo>
                  <a:lnTo>
                    <a:pt x="349" y="90"/>
                  </a:lnTo>
                  <a:lnTo>
                    <a:pt x="355" y="87"/>
                  </a:lnTo>
                  <a:lnTo>
                    <a:pt x="359" y="84"/>
                  </a:lnTo>
                  <a:lnTo>
                    <a:pt x="363" y="78"/>
                  </a:lnTo>
                  <a:lnTo>
                    <a:pt x="365" y="73"/>
                  </a:lnTo>
                  <a:lnTo>
                    <a:pt x="368" y="68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0"/>
                  </a:lnTo>
                  <a:lnTo>
                    <a:pt x="363" y="45"/>
                  </a:lnTo>
                  <a:lnTo>
                    <a:pt x="359" y="41"/>
                  </a:lnTo>
                  <a:lnTo>
                    <a:pt x="350" y="32"/>
                  </a:lnTo>
                  <a:lnTo>
                    <a:pt x="341" y="25"/>
                  </a:lnTo>
                  <a:lnTo>
                    <a:pt x="331" y="18"/>
                  </a:lnTo>
                  <a:lnTo>
                    <a:pt x="321" y="13"/>
                  </a:lnTo>
                  <a:lnTo>
                    <a:pt x="312" y="8"/>
                  </a:lnTo>
                  <a:lnTo>
                    <a:pt x="301" y="4"/>
                  </a:lnTo>
                  <a:lnTo>
                    <a:pt x="291" y="2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4" y="4"/>
                  </a:lnTo>
                  <a:lnTo>
                    <a:pt x="236" y="9"/>
                  </a:lnTo>
                  <a:lnTo>
                    <a:pt x="227" y="13"/>
                  </a:lnTo>
                  <a:lnTo>
                    <a:pt x="220" y="19"/>
                  </a:lnTo>
                  <a:lnTo>
                    <a:pt x="212" y="26"/>
                  </a:lnTo>
                  <a:lnTo>
                    <a:pt x="35" y="201"/>
                  </a:lnTo>
                  <a:lnTo>
                    <a:pt x="28" y="209"/>
                  </a:lnTo>
                  <a:lnTo>
                    <a:pt x="20" y="219"/>
                  </a:lnTo>
                  <a:lnTo>
                    <a:pt x="14" y="228"/>
                  </a:lnTo>
                  <a:lnTo>
                    <a:pt x="9" y="239"/>
                  </a:lnTo>
                  <a:lnTo>
                    <a:pt x="5" y="251"/>
                  </a:lnTo>
                  <a:lnTo>
                    <a:pt x="2" y="262"/>
                  </a:lnTo>
                  <a:lnTo>
                    <a:pt x="1" y="274"/>
                  </a:lnTo>
                  <a:lnTo>
                    <a:pt x="0" y="285"/>
                  </a:lnTo>
                  <a:lnTo>
                    <a:pt x="1" y="297"/>
                  </a:lnTo>
                  <a:lnTo>
                    <a:pt x="2" y="309"/>
                  </a:lnTo>
                  <a:lnTo>
                    <a:pt x="5" y="321"/>
                  </a:lnTo>
                  <a:lnTo>
                    <a:pt x="9" y="331"/>
                  </a:lnTo>
                  <a:lnTo>
                    <a:pt x="14" y="342"/>
                  </a:lnTo>
                  <a:lnTo>
                    <a:pt x="20" y="352"/>
                  </a:lnTo>
                  <a:lnTo>
                    <a:pt x="26" y="361"/>
                  </a:lnTo>
                  <a:lnTo>
                    <a:pt x="35" y="370"/>
                  </a:lnTo>
                  <a:lnTo>
                    <a:pt x="135" y="470"/>
                  </a:lnTo>
                  <a:lnTo>
                    <a:pt x="143" y="478"/>
                  </a:lnTo>
                  <a:lnTo>
                    <a:pt x="153" y="485"/>
                  </a:lnTo>
                  <a:lnTo>
                    <a:pt x="163" y="491"/>
                  </a:lnTo>
                  <a:lnTo>
                    <a:pt x="173" y="497"/>
                  </a:lnTo>
                  <a:lnTo>
                    <a:pt x="184" y="500"/>
                  </a:lnTo>
                  <a:lnTo>
                    <a:pt x="196" y="503"/>
                  </a:lnTo>
                  <a:lnTo>
                    <a:pt x="208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31" y="505"/>
                  </a:lnTo>
                  <a:lnTo>
                    <a:pt x="243" y="503"/>
                  </a:lnTo>
                  <a:lnTo>
                    <a:pt x="255" y="500"/>
                  </a:lnTo>
                  <a:lnTo>
                    <a:pt x="266" y="497"/>
                  </a:lnTo>
                  <a:lnTo>
                    <a:pt x="276" y="491"/>
                  </a:lnTo>
                  <a:lnTo>
                    <a:pt x="286" y="485"/>
                  </a:lnTo>
                  <a:lnTo>
                    <a:pt x="296" y="478"/>
                  </a:lnTo>
                  <a:lnTo>
                    <a:pt x="304" y="470"/>
                  </a:lnTo>
                  <a:lnTo>
                    <a:pt x="479" y="294"/>
                  </a:lnTo>
                  <a:lnTo>
                    <a:pt x="487" y="286"/>
                  </a:lnTo>
                  <a:lnTo>
                    <a:pt x="492" y="278"/>
                  </a:lnTo>
                  <a:lnTo>
                    <a:pt x="496" y="269"/>
                  </a:lnTo>
                  <a:lnTo>
                    <a:pt x="501" y="261"/>
                  </a:lnTo>
                  <a:lnTo>
                    <a:pt x="503" y="252"/>
                  </a:lnTo>
                  <a:lnTo>
                    <a:pt x="505" y="242"/>
                  </a:lnTo>
                  <a:lnTo>
                    <a:pt x="505" y="233"/>
                  </a:lnTo>
                  <a:lnTo>
                    <a:pt x="505" y="223"/>
                  </a:lnTo>
                  <a:lnTo>
                    <a:pt x="503" y="213"/>
                  </a:lnTo>
                  <a:lnTo>
                    <a:pt x="501" y="204"/>
                  </a:lnTo>
                  <a:lnTo>
                    <a:pt x="497" y="194"/>
                  </a:lnTo>
                  <a:lnTo>
                    <a:pt x="492" y="183"/>
                  </a:lnTo>
                  <a:lnTo>
                    <a:pt x="487" y="174"/>
                  </a:lnTo>
                  <a:lnTo>
                    <a:pt x="480" y="164"/>
                  </a:lnTo>
                  <a:lnTo>
                    <a:pt x="473" y="156"/>
                  </a:lnTo>
                  <a:lnTo>
                    <a:pt x="464" y="146"/>
                  </a:lnTo>
                  <a:lnTo>
                    <a:pt x="460" y="143"/>
                  </a:lnTo>
                  <a:lnTo>
                    <a:pt x="454" y="139"/>
                  </a:lnTo>
                  <a:lnTo>
                    <a:pt x="449" y="137"/>
                  </a:lnTo>
                  <a:lnTo>
                    <a:pt x="443" y="137"/>
                  </a:lnTo>
                  <a:lnTo>
                    <a:pt x="437" y="137"/>
                  </a:lnTo>
                  <a:lnTo>
                    <a:pt x="432" y="139"/>
                  </a:lnTo>
                  <a:lnTo>
                    <a:pt x="427" y="143"/>
                  </a:lnTo>
                  <a:lnTo>
                    <a:pt x="422" y="146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819">
              <a:extLst>
                <a:ext uri="{FF2B5EF4-FFF2-40B4-BE49-F238E27FC236}">
                  <a16:creationId xmlns:a16="http://schemas.microsoft.com/office/drawing/2014/main" id="{C54DE47A-B4AC-50DE-B6ED-43F498CFE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997075"/>
              <a:ext cx="114300" cy="114300"/>
            </a:xfrm>
            <a:custGeom>
              <a:avLst/>
              <a:gdLst>
                <a:gd name="T0" fmla="*/ 10 w 362"/>
                <a:gd name="T1" fmla="*/ 352 h 360"/>
                <a:gd name="T2" fmla="*/ 14 w 362"/>
                <a:gd name="T3" fmla="*/ 355 h 360"/>
                <a:gd name="T4" fmla="*/ 20 w 362"/>
                <a:gd name="T5" fmla="*/ 358 h 360"/>
                <a:gd name="T6" fmla="*/ 25 w 362"/>
                <a:gd name="T7" fmla="*/ 360 h 360"/>
                <a:gd name="T8" fmla="*/ 30 w 362"/>
                <a:gd name="T9" fmla="*/ 360 h 360"/>
                <a:gd name="T10" fmla="*/ 37 w 362"/>
                <a:gd name="T11" fmla="*/ 360 h 360"/>
                <a:gd name="T12" fmla="*/ 42 w 362"/>
                <a:gd name="T13" fmla="*/ 358 h 360"/>
                <a:gd name="T14" fmla="*/ 48 w 362"/>
                <a:gd name="T15" fmla="*/ 355 h 360"/>
                <a:gd name="T16" fmla="*/ 52 w 362"/>
                <a:gd name="T17" fmla="*/ 352 h 360"/>
                <a:gd name="T18" fmla="*/ 352 w 362"/>
                <a:gd name="T19" fmla="*/ 52 h 360"/>
                <a:gd name="T20" fmla="*/ 356 w 362"/>
                <a:gd name="T21" fmla="*/ 46 h 360"/>
                <a:gd name="T22" fmla="*/ 359 w 362"/>
                <a:gd name="T23" fmla="*/ 41 h 360"/>
                <a:gd name="T24" fmla="*/ 361 w 362"/>
                <a:gd name="T25" fmla="*/ 36 h 360"/>
                <a:gd name="T26" fmla="*/ 362 w 362"/>
                <a:gd name="T27" fmla="*/ 30 h 360"/>
                <a:gd name="T28" fmla="*/ 361 w 362"/>
                <a:gd name="T29" fmla="*/ 24 h 360"/>
                <a:gd name="T30" fmla="*/ 359 w 362"/>
                <a:gd name="T31" fmla="*/ 18 h 360"/>
                <a:gd name="T32" fmla="*/ 356 w 362"/>
                <a:gd name="T33" fmla="*/ 13 h 360"/>
                <a:gd name="T34" fmla="*/ 352 w 362"/>
                <a:gd name="T35" fmla="*/ 9 h 360"/>
                <a:gd name="T36" fmla="*/ 348 w 362"/>
                <a:gd name="T37" fmla="*/ 4 h 360"/>
                <a:gd name="T38" fmla="*/ 343 w 362"/>
                <a:gd name="T39" fmla="*/ 2 h 360"/>
                <a:gd name="T40" fmla="*/ 337 w 362"/>
                <a:gd name="T41" fmla="*/ 0 h 360"/>
                <a:gd name="T42" fmla="*/ 332 w 362"/>
                <a:gd name="T43" fmla="*/ 0 h 360"/>
                <a:gd name="T44" fmla="*/ 325 w 362"/>
                <a:gd name="T45" fmla="*/ 0 h 360"/>
                <a:gd name="T46" fmla="*/ 320 w 362"/>
                <a:gd name="T47" fmla="*/ 2 h 360"/>
                <a:gd name="T48" fmla="*/ 315 w 362"/>
                <a:gd name="T49" fmla="*/ 4 h 360"/>
                <a:gd name="T50" fmla="*/ 310 w 362"/>
                <a:gd name="T51" fmla="*/ 9 h 360"/>
                <a:gd name="T52" fmla="*/ 10 w 362"/>
                <a:gd name="T53" fmla="*/ 309 h 360"/>
                <a:gd name="T54" fmla="*/ 6 w 362"/>
                <a:gd name="T55" fmla="*/ 314 h 360"/>
                <a:gd name="T56" fmla="*/ 3 w 362"/>
                <a:gd name="T57" fmla="*/ 319 h 360"/>
                <a:gd name="T58" fmla="*/ 1 w 362"/>
                <a:gd name="T59" fmla="*/ 325 h 360"/>
                <a:gd name="T60" fmla="*/ 0 w 362"/>
                <a:gd name="T61" fmla="*/ 330 h 360"/>
                <a:gd name="T62" fmla="*/ 1 w 362"/>
                <a:gd name="T63" fmla="*/ 336 h 360"/>
                <a:gd name="T64" fmla="*/ 3 w 362"/>
                <a:gd name="T65" fmla="*/ 342 h 360"/>
                <a:gd name="T66" fmla="*/ 6 w 362"/>
                <a:gd name="T67" fmla="*/ 346 h 360"/>
                <a:gd name="T68" fmla="*/ 10 w 362"/>
                <a:gd name="T69" fmla="*/ 35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2" h="360">
                  <a:moveTo>
                    <a:pt x="10" y="352"/>
                  </a:moveTo>
                  <a:lnTo>
                    <a:pt x="14" y="355"/>
                  </a:lnTo>
                  <a:lnTo>
                    <a:pt x="20" y="358"/>
                  </a:lnTo>
                  <a:lnTo>
                    <a:pt x="25" y="360"/>
                  </a:lnTo>
                  <a:lnTo>
                    <a:pt x="30" y="360"/>
                  </a:lnTo>
                  <a:lnTo>
                    <a:pt x="37" y="360"/>
                  </a:lnTo>
                  <a:lnTo>
                    <a:pt x="42" y="358"/>
                  </a:lnTo>
                  <a:lnTo>
                    <a:pt x="48" y="355"/>
                  </a:lnTo>
                  <a:lnTo>
                    <a:pt x="52" y="352"/>
                  </a:lnTo>
                  <a:lnTo>
                    <a:pt x="352" y="52"/>
                  </a:lnTo>
                  <a:lnTo>
                    <a:pt x="356" y="46"/>
                  </a:lnTo>
                  <a:lnTo>
                    <a:pt x="359" y="41"/>
                  </a:lnTo>
                  <a:lnTo>
                    <a:pt x="361" y="36"/>
                  </a:lnTo>
                  <a:lnTo>
                    <a:pt x="362" y="30"/>
                  </a:lnTo>
                  <a:lnTo>
                    <a:pt x="361" y="24"/>
                  </a:lnTo>
                  <a:lnTo>
                    <a:pt x="359" y="18"/>
                  </a:lnTo>
                  <a:lnTo>
                    <a:pt x="356" y="13"/>
                  </a:lnTo>
                  <a:lnTo>
                    <a:pt x="352" y="9"/>
                  </a:lnTo>
                  <a:lnTo>
                    <a:pt x="348" y="4"/>
                  </a:lnTo>
                  <a:lnTo>
                    <a:pt x="343" y="2"/>
                  </a:lnTo>
                  <a:lnTo>
                    <a:pt x="337" y="0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0" y="2"/>
                  </a:lnTo>
                  <a:lnTo>
                    <a:pt x="315" y="4"/>
                  </a:lnTo>
                  <a:lnTo>
                    <a:pt x="310" y="9"/>
                  </a:lnTo>
                  <a:lnTo>
                    <a:pt x="10" y="309"/>
                  </a:lnTo>
                  <a:lnTo>
                    <a:pt x="6" y="314"/>
                  </a:lnTo>
                  <a:lnTo>
                    <a:pt x="3" y="319"/>
                  </a:lnTo>
                  <a:lnTo>
                    <a:pt x="1" y="325"/>
                  </a:lnTo>
                  <a:lnTo>
                    <a:pt x="0" y="330"/>
                  </a:lnTo>
                  <a:lnTo>
                    <a:pt x="1" y="336"/>
                  </a:lnTo>
                  <a:lnTo>
                    <a:pt x="3" y="342"/>
                  </a:lnTo>
                  <a:lnTo>
                    <a:pt x="6" y="346"/>
                  </a:lnTo>
                  <a:lnTo>
                    <a:pt x="10" y="352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" name="Graphic 59" descr="Needle with solid fill">
            <a:extLst>
              <a:ext uri="{FF2B5EF4-FFF2-40B4-BE49-F238E27FC236}">
                <a16:creationId xmlns:a16="http://schemas.microsoft.com/office/drawing/2014/main" id="{5650D511-82FD-BB0E-C069-D6DD60D4D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52" y="3067528"/>
            <a:ext cx="512962" cy="51296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58FA8A-AE47-4A77-BA74-86C46277028F}"/>
              </a:ext>
            </a:extLst>
          </p:cNvPr>
          <p:cNvCxnSpPr>
            <a:cxnSpLocks/>
          </p:cNvCxnSpPr>
          <p:nvPr/>
        </p:nvCxnSpPr>
        <p:spPr>
          <a:xfrm>
            <a:off x="4797904" y="191804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68F6E8-C9E6-CDA8-FCC4-311F66B9B4FE}"/>
              </a:ext>
            </a:extLst>
          </p:cNvPr>
          <p:cNvCxnSpPr>
            <a:cxnSpLocks/>
          </p:cNvCxnSpPr>
          <p:nvPr/>
        </p:nvCxnSpPr>
        <p:spPr>
          <a:xfrm>
            <a:off x="7405627" y="1903051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DABEE9-325B-7368-BFCC-6F492CB880E4}"/>
              </a:ext>
            </a:extLst>
          </p:cNvPr>
          <p:cNvCxnSpPr>
            <a:cxnSpLocks/>
          </p:cNvCxnSpPr>
          <p:nvPr/>
        </p:nvCxnSpPr>
        <p:spPr>
          <a:xfrm>
            <a:off x="10018946" y="1841513"/>
            <a:ext cx="0" cy="90011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74109" y="2772340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811230" y="2699853"/>
            <a:ext cx="1258778" cy="1258778"/>
          </a:xfrm>
          <a:prstGeom prst="ellipse">
            <a:avLst/>
          </a:prstGeom>
          <a:noFill/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17015" y="2699853"/>
            <a:ext cx="1258778" cy="1258778"/>
          </a:xfrm>
          <a:prstGeom prst="ellipse">
            <a:avLst/>
          </a:prstGeom>
          <a:noFill/>
          <a:ln w="254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DA847-F248-FEAF-8CFA-7D8D4AA6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1188-8FE6-23A5-DAF8-9398DFD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26" y="1623635"/>
            <a:ext cx="5082049" cy="1805365"/>
          </a:xfrm>
        </p:spPr>
        <p:txBody>
          <a:bodyPr>
            <a:normAutofit/>
          </a:bodyPr>
          <a:lstStyle/>
          <a:p>
            <a:r>
              <a:rPr lang="en-KE" sz="6600"/>
              <a:t>Thank you </a:t>
            </a:r>
          </a:p>
        </p:txBody>
      </p:sp>
      <p:pic>
        <p:nvPicPr>
          <p:cNvPr id="4" name="Picture 2" descr="IoO professors win major Wellcome awards | UCL Institute of Ophthalmology -  UCL – University College London">
            <a:extLst>
              <a:ext uri="{FF2B5EF4-FFF2-40B4-BE49-F238E27FC236}">
                <a16:creationId xmlns:a16="http://schemas.microsoft.com/office/drawing/2014/main" id="{42561522-3DF8-05CD-E81F-91EC3DF1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320" y="5385412"/>
            <a:ext cx="1259904" cy="11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University of Glasgow, Scotland, UK. A world top 100 university">
            <a:extLst>
              <a:ext uri="{FF2B5EF4-FFF2-40B4-BE49-F238E27FC236}">
                <a16:creationId xmlns:a16="http://schemas.microsoft.com/office/drawing/2014/main" id="{D1E9BA4B-787F-850D-D1FD-85021B80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7" y="5385412"/>
            <a:ext cx="3529972" cy="109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A7F9B-28DA-DAF5-6BC9-944B84AB5AF8}"/>
              </a:ext>
            </a:extLst>
          </p:cNvPr>
          <p:cNvSpPr txBox="1"/>
          <p:nvPr/>
        </p:nvSpPr>
        <p:spPr>
          <a:xfrm>
            <a:off x="8248958" y="5359974"/>
            <a:ext cx="380713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E" sz="2400" i="1" dirty="0"/>
              <a:t>m.luka.1@research.gla.ac.uk</a:t>
            </a:r>
          </a:p>
          <a:p>
            <a:pPr>
              <a:lnSpc>
                <a:spcPct val="150000"/>
              </a:lnSpc>
            </a:pPr>
            <a:r>
              <a:rPr lang="en-GB" sz="2400" i="1" dirty="0"/>
              <a:t>@</a:t>
            </a:r>
            <a:r>
              <a:rPr lang="en-GB" sz="2400" i="1" dirty="0" err="1"/>
              <a:t>martha_mawia</a:t>
            </a:r>
            <a:endParaRPr lang="en-KE" sz="2400" i="1" dirty="0"/>
          </a:p>
        </p:txBody>
      </p:sp>
      <p:pic>
        <p:nvPicPr>
          <p:cNvPr id="2050" name="Picture 2" descr="Email, internet and social media | nidirect">
            <a:extLst>
              <a:ext uri="{FF2B5EF4-FFF2-40B4-BE49-F238E27FC236}">
                <a16:creationId xmlns:a16="http://schemas.microsoft.com/office/drawing/2014/main" id="{774CCA43-06B9-00F8-CB4E-64B5765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577" y="5561148"/>
            <a:ext cx="387850" cy="38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itter - Wikipedia">
            <a:extLst>
              <a:ext uri="{FF2B5EF4-FFF2-40B4-BE49-F238E27FC236}">
                <a16:creationId xmlns:a16="http://schemas.microsoft.com/office/drawing/2014/main" id="{1224E416-47EF-2594-E750-9C4EC4E4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54" y="6020910"/>
            <a:ext cx="390734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 Logo, symbol, meaning, history, PNG, brand">
            <a:extLst>
              <a:ext uri="{FF2B5EF4-FFF2-40B4-BE49-F238E27FC236}">
                <a16:creationId xmlns:a16="http://schemas.microsoft.com/office/drawing/2014/main" id="{53C103FA-AEB0-C6B5-CCD1-C3DC105DE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r="17916"/>
          <a:stretch/>
        </p:blipFill>
        <p:spPr bwMode="auto">
          <a:xfrm>
            <a:off x="7303023" y="6020910"/>
            <a:ext cx="325531" cy="2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3426494-EBA2-F683-0155-5096B921CA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42" t="19512" r="6735" b="16708"/>
          <a:stretch/>
        </p:blipFill>
        <p:spPr>
          <a:xfrm>
            <a:off x="5833375" y="909630"/>
            <a:ext cx="5822178" cy="3467298"/>
          </a:xfrm>
          <a:prstGeom prst="rect">
            <a:avLst/>
          </a:prstGeom>
        </p:spPr>
      </p:pic>
      <p:pic>
        <p:nvPicPr>
          <p:cNvPr id="7" name="Graphic 6" descr="Sunglasses face outline outline">
            <a:extLst>
              <a:ext uri="{FF2B5EF4-FFF2-40B4-BE49-F238E27FC236}">
                <a16:creationId xmlns:a16="http://schemas.microsoft.com/office/drawing/2014/main" id="{F70E28AA-12EC-A0E2-07F3-8362B9B8D9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6320" y="20691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5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C36E-8757-ED65-60C4-C62C8242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853"/>
          </a:xfrm>
        </p:spPr>
        <p:txBody>
          <a:bodyPr/>
          <a:lstStyle/>
          <a:p>
            <a:r>
              <a:rPr lang="en-KE"/>
              <a:t>Zero by ‘30</a:t>
            </a:r>
          </a:p>
        </p:txBody>
      </p:sp>
      <p:sp>
        <p:nvSpPr>
          <p:cNvPr id="6" name="AutoShape 2" descr="Diseases We've Nearly Eradicated">
            <a:extLst>
              <a:ext uri="{FF2B5EF4-FFF2-40B4-BE49-F238E27FC236}">
                <a16:creationId xmlns:a16="http://schemas.microsoft.com/office/drawing/2014/main" id="{69F893E7-3027-CC56-E48A-F6FA60ACFB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E"/>
          </a:p>
        </p:txBody>
      </p:sp>
      <p:pic>
        <p:nvPicPr>
          <p:cNvPr id="1030" name="Picture 6" descr="Zero by 30: the global strategic plan to end human deaths from dog-mediated  rabies by">
            <a:extLst>
              <a:ext uri="{FF2B5EF4-FFF2-40B4-BE49-F238E27FC236}">
                <a16:creationId xmlns:a16="http://schemas.microsoft.com/office/drawing/2014/main" id="{449F310F-0404-92D1-5AE7-9F37074A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16" y="879230"/>
            <a:ext cx="4262400" cy="569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7609B1-A560-3B02-953E-F6A7289E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8978"/>
            <a:ext cx="6590117" cy="4617986"/>
          </a:xfrm>
        </p:spPr>
        <p:txBody>
          <a:bodyPr>
            <a:normAutofit/>
          </a:bodyPr>
          <a:lstStyle/>
          <a:p>
            <a:r>
              <a:rPr lang="en-GB"/>
              <a:t>There are concerted efforts to eliminate human rabies by 2030</a:t>
            </a:r>
          </a:p>
          <a:p>
            <a:r>
              <a:rPr lang="en-GB"/>
              <a:t>Recognizes that rabies is a preventable disease</a:t>
            </a:r>
          </a:p>
          <a:p>
            <a:r>
              <a:rPr lang="en-KE"/>
              <a:t>Key interventions: </a:t>
            </a:r>
          </a:p>
          <a:p>
            <a:pPr lvl="1">
              <a:buFont typeface="Wingdings" pitchFamily="2" charset="2"/>
              <a:buChar char="ü"/>
            </a:pPr>
            <a:r>
              <a:rPr lang="en-KE"/>
              <a:t>mass dog vaccination (MDV) </a:t>
            </a:r>
          </a:p>
          <a:p>
            <a:pPr lvl="1">
              <a:buFont typeface="Wingdings" pitchFamily="2" charset="2"/>
              <a:buChar char="ü"/>
            </a:pPr>
            <a:r>
              <a:rPr lang="en-KE"/>
              <a:t>post-exposure prophylaxis (PEP)</a:t>
            </a:r>
          </a:p>
          <a:p>
            <a:r>
              <a:rPr lang="en-GB" b="0" i="0">
                <a:solidFill>
                  <a:srgbClr val="242424"/>
                </a:solidFill>
                <a:effectLst/>
              </a:rPr>
              <a:t>Impacts of interventions not examined across populations to support planning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13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3BD2-BDF9-2917-1E07-2125B76E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978"/>
            <a:ext cx="10515600" cy="4617985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>
                <a:solidFill>
                  <a:srgbClr val="0E101A"/>
                </a:solidFill>
                <a:effectLst/>
                <a:ea typeface="Times New Roman" panose="02020603050405020304" pitchFamily="18" charset="0"/>
              </a:rPr>
              <a:t>To develop a decision tree model to inform regional coordination and policy on human rabies elimination</a:t>
            </a:r>
            <a:endParaRPr lang="en-KE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>
                <a:effectLst/>
                <a:ea typeface="Times New Roman" panose="02020603050405020304" pitchFamily="18" charset="0"/>
              </a:rPr>
              <a:t>To develop a framework to support stakeholders in planning rabies surveillance and prevention</a:t>
            </a:r>
            <a:endParaRPr lang="en-KE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KE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To develop a </a:t>
            </a:r>
            <a:r>
              <a:rPr lang="en-GB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model to support a </a:t>
            </a:r>
            <a:r>
              <a:rPr lang="en-US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robust </a:t>
            </a:r>
            <a:r>
              <a:rPr lang="en-KE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human rabies vaccine </a:t>
            </a:r>
            <a:r>
              <a:rPr lang="en-US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supply chain</a:t>
            </a:r>
            <a:r>
              <a:rPr lang="en-KE">
                <a:solidFill>
                  <a:srgbClr val="1D1C1D"/>
                </a:solidFill>
                <a:effectLst/>
                <a:ea typeface="Times New Roman" panose="02020603050405020304" pitchFamily="18" charset="0"/>
              </a:rPr>
              <a:t> management</a:t>
            </a:r>
            <a:endParaRPr lang="en-KE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To understand the role of geographical connectivity in achieving and maintaining rabies freedom</a:t>
            </a:r>
            <a:endParaRPr lang="en-KE">
              <a:solidFill>
                <a:schemeClr val="bg1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758F64-88FF-FCFB-F11D-ACEC3D1D6A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93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effectLst/>
                <a:ea typeface="Calibri" panose="020F0502020204030204" pitchFamily="34" charset="0"/>
              </a:rPr>
              <a:t>Research Aims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375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8D3B3C-63C0-A169-89FC-02B4706D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1" y="1350156"/>
            <a:ext cx="6515100" cy="55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7209B32-6DB0-55F8-31E2-4B20E29F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40" y="1456185"/>
            <a:ext cx="9103060" cy="540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F8F19-046F-12BF-5644-E83E9B638EB5}"/>
              </a:ext>
            </a:extLst>
          </p:cNvPr>
          <p:cNvSpPr txBox="1">
            <a:spLocks/>
          </p:cNvSpPr>
          <p:nvPr/>
        </p:nvSpPr>
        <p:spPr>
          <a:xfrm>
            <a:off x="848474" y="430742"/>
            <a:ext cx="5665166" cy="1025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0E101A"/>
                </a:solidFill>
                <a:ea typeface="Times New Roman" panose="02020603050405020304" pitchFamily="18" charset="0"/>
              </a:rPr>
              <a:t>Rabies interventions </a:t>
            </a:r>
            <a:endParaRPr lang="en-K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694B4-3887-8A5C-E3B1-D51FE4CA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9" y="1346200"/>
            <a:ext cx="3864861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4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050-EB15-AC82-40AC-804A1304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6076"/>
          </a:xfrm>
        </p:spPr>
        <p:txBody>
          <a:bodyPr>
            <a:normAutofit/>
          </a:bodyPr>
          <a:lstStyle/>
          <a:p>
            <a:r>
              <a:rPr lang="en-GB"/>
              <a:t>1. Intradermal vaccines are cost-saving</a:t>
            </a:r>
            <a:endParaRPr lang="en-K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9C8F9-136E-DB69-74B0-CE37FF14DDAB}"/>
              </a:ext>
            </a:extLst>
          </p:cNvPr>
          <p:cNvSpPr txBox="1"/>
          <p:nvPr/>
        </p:nvSpPr>
        <p:spPr>
          <a:xfrm>
            <a:off x="661441" y="4898551"/>
            <a:ext cx="10869118" cy="13951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/>
              <a:t>Economic impacts of ID vs IM PEP admin in Pemba island.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/>
              <a:t>ID admin allows for vial sharing, making it potentially cost-effective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E1680-8A2B-5C5A-8E36-4CB7F2DA7B28}"/>
              </a:ext>
            </a:extLst>
          </p:cNvPr>
          <p:cNvGrpSpPr/>
          <p:nvPr/>
        </p:nvGrpSpPr>
        <p:grpSpPr>
          <a:xfrm>
            <a:off x="992693" y="2097533"/>
            <a:ext cx="4341307" cy="1992287"/>
            <a:chOff x="923477" y="1765693"/>
            <a:chExt cx="4561465" cy="2573863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8927C1B5-B1FF-8EB4-636C-91168B4C58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14" b="18355"/>
            <a:stretch/>
          </p:blipFill>
          <p:spPr bwMode="auto">
            <a:xfrm>
              <a:off x="1125485" y="1765693"/>
              <a:ext cx="3950559" cy="173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43AE8-FF74-E391-36A6-D004E1554ABC}"/>
                </a:ext>
              </a:extLst>
            </p:cNvPr>
            <p:cNvSpPr txBox="1"/>
            <p:nvPr/>
          </p:nvSpPr>
          <p:spPr>
            <a:xfrm>
              <a:off x="923477" y="3504552"/>
              <a:ext cx="2167326" cy="835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/>
                <a:t>Intramuscular (IM)</a:t>
              </a:r>
            </a:p>
            <a:p>
              <a:r>
                <a:rPr lang="en-GB"/>
                <a:t>1 ml per injection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E2F64F-FDEB-8F6D-AC7A-6DC6AC7AEDC0}"/>
                </a:ext>
              </a:extLst>
            </p:cNvPr>
            <p:cNvSpPr txBox="1"/>
            <p:nvPr/>
          </p:nvSpPr>
          <p:spPr>
            <a:xfrm>
              <a:off x="3317615" y="3528611"/>
              <a:ext cx="216732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/>
                <a:t>Intradermal (ID)</a:t>
              </a:r>
            </a:p>
            <a:p>
              <a:r>
                <a:rPr lang="en-GB"/>
                <a:t>0.1 ml per injection</a:t>
              </a:r>
            </a:p>
          </p:txBody>
        </p:sp>
      </p:grpSp>
      <p:pic>
        <p:nvPicPr>
          <p:cNvPr id="3" name="Picture 2" descr="A picture containing text, line, screenshot, number&#10;&#10;Description automatically generated">
            <a:extLst>
              <a:ext uri="{FF2B5EF4-FFF2-40B4-BE49-F238E27FC236}">
                <a16:creationId xmlns:a16="http://schemas.microsoft.com/office/drawing/2014/main" id="{B281F5CA-3DD9-6C5D-CCA8-95CC4899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391" y="1401815"/>
            <a:ext cx="5574658" cy="354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29FA-7BFE-307D-D746-70EDB798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910"/>
          </a:xfrm>
        </p:spPr>
        <p:txBody>
          <a:bodyPr/>
          <a:lstStyle/>
          <a:p>
            <a:r>
              <a:rPr lang="en-KE"/>
              <a:t>2. Free vaccines improve health seeking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506A08-2608-06E7-4FFC-1175E4AB8FB3}"/>
              </a:ext>
            </a:extLst>
          </p:cNvPr>
          <p:cNvSpPr txBox="1">
            <a:spLocks/>
          </p:cNvSpPr>
          <p:nvPr/>
        </p:nvSpPr>
        <p:spPr>
          <a:xfrm>
            <a:off x="898161" y="2738188"/>
            <a:ext cx="4408357" cy="1651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>
                <a:latin typeface="+mn-lt"/>
              </a:rPr>
              <a:t>With free PEP, more people seek care, initiate and complete PEP after an exposure</a:t>
            </a:r>
          </a:p>
        </p:txBody>
      </p:sp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F6CC79F-15E1-F1E3-47F4-2B6BB4794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/>
          <a:stretch/>
        </p:blipFill>
        <p:spPr>
          <a:xfrm>
            <a:off x="5366478" y="1690688"/>
            <a:ext cx="6388308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5E45-2216-7A26-0227-35124B40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3839"/>
          </a:xfrm>
        </p:spPr>
        <p:txBody>
          <a:bodyPr/>
          <a:lstStyle/>
          <a:p>
            <a:r>
              <a:rPr lang="en-GB"/>
              <a:t>3. MDV is effective in reducing high risk bites</a:t>
            </a:r>
            <a:endParaRPr lang="en-K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02129-3ADD-1E6D-FA74-E3F6A1AE25C7}"/>
              </a:ext>
            </a:extLst>
          </p:cNvPr>
          <p:cNvSpPr txBox="1"/>
          <p:nvPr/>
        </p:nvSpPr>
        <p:spPr>
          <a:xfrm>
            <a:off x="838200" y="4682683"/>
            <a:ext cx="107941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/>
              <a:t>Time-series predictions of human exposures in Pemba island over a 7-year period, given 70% MDV implementation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/>
              <a:t>Implementing MDV following an introduction results in decline of rabies cases in 3-7 years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867CC8-2F05-C115-9E4A-26470948F8CE}"/>
              </a:ext>
            </a:extLst>
          </p:cNvPr>
          <p:cNvGrpSpPr/>
          <p:nvPr/>
        </p:nvGrpSpPr>
        <p:grpSpPr>
          <a:xfrm>
            <a:off x="3252241" y="1690688"/>
            <a:ext cx="4892828" cy="2984500"/>
            <a:chOff x="3267232" y="1879025"/>
            <a:chExt cx="4892828" cy="2984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EFB8B-874E-6727-CF34-BB01A1FAB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23"/>
            <a:stretch/>
          </p:blipFill>
          <p:spPr>
            <a:xfrm>
              <a:off x="3636563" y="1879025"/>
              <a:ext cx="4523497" cy="29845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3C1F79-D9A7-1F5D-A468-4861AE0BDD0A}"/>
                </a:ext>
              </a:extLst>
            </p:cNvPr>
            <p:cNvSpPr txBox="1"/>
            <p:nvPr/>
          </p:nvSpPr>
          <p:spPr>
            <a:xfrm rot="16200000">
              <a:off x="2884979" y="3028014"/>
              <a:ext cx="11338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KE"/>
                <a:t>Exposures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98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041AB-0354-B17B-06E1-45E00C44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00686" cy="448627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KE"/>
              <a:t>Next steps:</a:t>
            </a:r>
          </a:p>
          <a:p>
            <a:pPr>
              <a:spcAft>
                <a:spcPts val="600"/>
              </a:spcAft>
            </a:pPr>
            <a:r>
              <a:rPr lang="en-KE"/>
              <a:t>Refine functions</a:t>
            </a:r>
          </a:p>
          <a:p>
            <a:pPr>
              <a:spcAft>
                <a:spcPts val="600"/>
              </a:spcAft>
            </a:pPr>
            <a:r>
              <a:rPr lang="en-KE"/>
              <a:t>Package this into an interactive online app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ü"/>
            </a:pPr>
            <a:r>
              <a:rPr lang="en-KE"/>
              <a:t>researchers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ü"/>
            </a:pPr>
            <a:r>
              <a:rPr lang="en-KE"/>
              <a:t>stakeholders </a:t>
            </a:r>
          </a:p>
          <a:p>
            <a:pPr>
              <a:spcAft>
                <a:spcPts val="600"/>
              </a:spcAft>
            </a:pPr>
            <a:r>
              <a:rPr lang="en-KE"/>
              <a:t>Framework for differ</a:t>
            </a:r>
            <a:r>
              <a:rPr lang="en-GB"/>
              <a:t>e</a:t>
            </a:r>
            <a:r>
              <a:rPr lang="en-KE"/>
              <a:t>nt settings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15029C-331A-54F9-1259-EEFCF2B0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288"/>
          </a:xfrm>
        </p:spPr>
        <p:txBody>
          <a:bodyPr/>
          <a:lstStyle/>
          <a:p>
            <a:r>
              <a:rPr lang="en-GB">
                <a:solidFill>
                  <a:srgbClr val="0E101A"/>
                </a:solidFill>
                <a:ea typeface="Times New Roman" panose="02020603050405020304" pitchFamily="18" charset="0"/>
              </a:rPr>
              <a:t>Decision </a:t>
            </a:r>
            <a:r>
              <a:rPr lang="en-GB" sz="4400">
                <a:solidFill>
                  <a:srgbClr val="0E101A"/>
                </a:solidFill>
                <a:effectLst/>
                <a:ea typeface="Times New Roman" panose="02020603050405020304" pitchFamily="18" charset="0"/>
              </a:rPr>
              <a:t>tree model</a:t>
            </a:r>
            <a:endParaRPr lang="en-KE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EC274F0-01E8-2207-CB3F-F8ED5455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223" y="1493128"/>
            <a:ext cx="3627577" cy="3674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FF0030-E084-0AFA-9AA7-914F4F7F5348}"/>
              </a:ext>
            </a:extLst>
          </p:cNvPr>
          <p:cNvSpPr txBox="1"/>
          <p:nvPr/>
        </p:nvSpPr>
        <p:spPr>
          <a:xfrm>
            <a:off x="8357932" y="5272027"/>
            <a:ext cx="2686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>
                <a:solidFill>
                  <a:srgbClr val="2A5BD7"/>
                </a:solidFill>
                <a:effectLst/>
                <a:latin typeface="proxima nova"/>
                <a:hlinkClick r:id="rId4"/>
              </a:rPr>
              <a:t>bit.ly/3rWcMqm</a:t>
            </a:r>
            <a:endParaRPr lang="en-KE" sz="2800" i="1"/>
          </a:p>
        </p:txBody>
      </p:sp>
    </p:spTree>
    <p:extLst>
      <p:ext uri="{BB962C8B-B14F-4D97-AF65-F5344CB8AC3E}">
        <p14:creationId xmlns:p14="http://schemas.microsoft.com/office/powerpoint/2010/main" val="2308437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17094227CCA54B9526AF66943727F5" ma:contentTypeVersion="6" ma:contentTypeDescription="Create a new document." ma:contentTypeScope="" ma:versionID="cc2d1bf827a4b0bcf669eb807452193d">
  <xsd:schema xmlns:xsd="http://www.w3.org/2001/XMLSchema" xmlns:xs="http://www.w3.org/2001/XMLSchema" xmlns:p="http://schemas.microsoft.com/office/2006/metadata/properties" xmlns:ns2="5fd2f55b-3077-4097-bc79-cca336df9c59" xmlns:ns3="332df893-26b8-4fa0-8f64-c3f876012137" targetNamespace="http://schemas.microsoft.com/office/2006/metadata/properties" ma:root="true" ma:fieldsID="c56af19d8c34743c4c491fd434ff9169" ns2:_="" ns3:_="">
    <xsd:import namespace="5fd2f55b-3077-4097-bc79-cca336df9c59"/>
    <xsd:import namespace="332df893-26b8-4fa0-8f64-c3f8760121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2f55b-3077-4097-bc79-cca336df9c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2df893-26b8-4fa0-8f64-c3f8760121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32df893-26b8-4fa0-8f64-c3f876012137">
      <UserInfo>
        <DisplayName>Kirstyn Brunker</DisplayName>
        <AccountId>25</AccountId>
        <AccountType/>
      </UserInfo>
      <UserInfo>
        <DisplayName>Katie Hampson</DisplayName>
        <AccountId>10</AccountId>
        <AccountType/>
      </UserInfo>
      <UserInfo>
        <DisplayName>Martha Luka</DisplayName>
        <AccountId>23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C6C2336-AA2C-4892-870F-542DB7CE1F12}">
  <ds:schemaRefs>
    <ds:schemaRef ds:uri="332df893-26b8-4fa0-8f64-c3f876012137"/>
    <ds:schemaRef ds:uri="5fd2f55b-3077-4097-bc79-cca336df9c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7D038A-7BBB-4E48-9CAC-088DBBEC0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9DE425-D939-42F8-9269-175AAFB31432}">
  <ds:schemaRefs>
    <ds:schemaRef ds:uri="http://schemas.microsoft.com/office/2006/documentManagement/types"/>
    <ds:schemaRef ds:uri="332df893-26b8-4fa0-8f64-c3f876012137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5fd2f55b-3077-4097-bc79-cca336df9c59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943</Words>
  <Application>Microsoft Macintosh PowerPoint</Application>
  <PresentationFormat>Widescreen</PresentationFormat>
  <Paragraphs>144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Ebrima</vt:lpstr>
      <vt:lpstr>Frutiger Roman</vt:lpstr>
      <vt:lpstr>proxima nova</vt:lpstr>
      <vt:lpstr>Segoe UI</vt:lpstr>
      <vt:lpstr>Times New Roman</vt:lpstr>
      <vt:lpstr>Wingdings</vt:lpstr>
      <vt:lpstr>Office Theme</vt:lpstr>
      <vt:lpstr>A framework for predicting the impacts of rabies control and prevention strategies</vt:lpstr>
      <vt:lpstr>PowerPoint Presentation</vt:lpstr>
      <vt:lpstr>Zero by ‘30</vt:lpstr>
      <vt:lpstr>PowerPoint Presentation</vt:lpstr>
      <vt:lpstr>PowerPoint Presentation</vt:lpstr>
      <vt:lpstr>1. Intradermal vaccines are cost-saving</vt:lpstr>
      <vt:lpstr>2. Free vaccines improve health seeking</vt:lpstr>
      <vt:lpstr>3. MDV is effective in reducing high risk bites</vt:lpstr>
      <vt:lpstr>Decision tree model</vt:lpstr>
      <vt:lpstr>PowerPoint Presentation</vt:lpstr>
      <vt:lpstr>Dashboard for forecasting policy impacts</vt:lpstr>
      <vt:lpstr>PowerPoint Presentation</vt:lpstr>
      <vt:lpstr>Human vaccine supply chain</vt:lpstr>
      <vt:lpstr>Gavi’s portfolio has grown over time &amp; added rabies PEP from 2021</vt:lpstr>
      <vt:lpstr>Gavi eligibility</vt:lpstr>
      <vt:lpstr>The conversation is happening…</vt:lpstr>
      <vt:lpstr>The conversation is happening…</vt:lpstr>
      <vt:lpstr>The conversation is happening…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Martha Luka (PGR)</dc:creator>
  <cp:lastModifiedBy>Martha Luka (PGR)</cp:lastModifiedBy>
  <cp:revision>12</cp:revision>
  <dcterms:created xsi:type="dcterms:W3CDTF">2023-06-09T14:17:06Z</dcterms:created>
  <dcterms:modified xsi:type="dcterms:W3CDTF">2024-02-08T18:41:44Z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0x010100F917094227CCA54B9526AF66943727F5</vt:lpwstr>
  </property>
</Properties>
</file>